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2">
  <p:sldMasterIdLst>
    <p:sldMasterId id="2147483648" r:id="rId1"/>
    <p:sldMasterId id="2147483694" r:id="rId2"/>
  </p:sldMasterIdLst>
  <p:notesMasterIdLst>
    <p:notesMasterId r:id="rId54"/>
  </p:notesMasterIdLst>
  <p:handoutMasterIdLst>
    <p:handoutMasterId r:id="rId55"/>
  </p:handoutMasterIdLst>
  <p:sldIdLst>
    <p:sldId id="695" r:id="rId3"/>
    <p:sldId id="2168" r:id="rId4"/>
    <p:sldId id="1724" r:id="rId5"/>
    <p:sldId id="1723" r:id="rId6"/>
    <p:sldId id="1642" r:id="rId7"/>
    <p:sldId id="1645" r:id="rId8"/>
    <p:sldId id="1647" r:id="rId9"/>
    <p:sldId id="1649" r:id="rId10"/>
    <p:sldId id="1648" r:id="rId11"/>
    <p:sldId id="1650" r:id="rId12"/>
    <p:sldId id="1651" r:id="rId13"/>
    <p:sldId id="1663" r:id="rId14"/>
    <p:sldId id="1652" r:id="rId15"/>
    <p:sldId id="1653" r:id="rId16"/>
    <p:sldId id="1664" r:id="rId17"/>
    <p:sldId id="1665" r:id="rId18"/>
    <p:sldId id="1668" r:id="rId19"/>
    <p:sldId id="1669" r:id="rId20"/>
    <p:sldId id="1670" r:id="rId21"/>
    <p:sldId id="1671" r:id="rId22"/>
    <p:sldId id="1667" r:id="rId23"/>
    <p:sldId id="1672" r:id="rId24"/>
    <p:sldId id="1681" r:id="rId25"/>
    <p:sldId id="1682" r:id="rId26"/>
    <p:sldId id="1685" r:id="rId27"/>
    <p:sldId id="1686" r:id="rId28"/>
    <p:sldId id="1687" r:id="rId29"/>
    <p:sldId id="1688" r:id="rId30"/>
    <p:sldId id="1689" r:id="rId31"/>
    <p:sldId id="1673" r:id="rId32"/>
    <p:sldId id="1690" r:id="rId33"/>
    <p:sldId id="1691" r:id="rId34"/>
    <p:sldId id="1692" r:id="rId35"/>
    <p:sldId id="1693" r:id="rId36"/>
    <p:sldId id="1695" r:id="rId37"/>
    <p:sldId id="1696" r:id="rId38"/>
    <p:sldId id="1779" r:id="rId39"/>
    <p:sldId id="1775" r:id="rId40"/>
    <p:sldId id="1780" r:id="rId41"/>
    <p:sldId id="1773" r:id="rId42"/>
    <p:sldId id="1770" r:id="rId43"/>
    <p:sldId id="1772" r:id="rId44"/>
    <p:sldId id="593" r:id="rId45"/>
    <p:sldId id="1771" r:id="rId46"/>
    <p:sldId id="1699" r:id="rId47"/>
    <p:sldId id="1715" r:id="rId48"/>
    <p:sldId id="1716" r:id="rId49"/>
    <p:sldId id="1721" r:id="rId50"/>
    <p:sldId id="1719" r:id="rId51"/>
    <p:sldId id="1717" r:id="rId52"/>
    <p:sldId id="726" r:id="rId53"/>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78" algn="l" rtl="0" eaLnBrk="0" fontAlgn="base" hangingPunct="0">
      <a:spcBef>
        <a:spcPct val="0"/>
      </a:spcBef>
      <a:spcAft>
        <a:spcPct val="0"/>
      </a:spcAft>
      <a:defRPr sz="2400" kern="1200">
        <a:solidFill>
          <a:schemeClr val="tx1"/>
        </a:solidFill>
        <a:latin typeface="Times" charset="0"/>
        <a:ea typeface="Geneva" charset="0"/>
        <a:cs typeface="+mn-cs"/>
      </a:defRPr>
    </a:lvl2pPr>
    <a:lvl3pPr marL="914354" algn="l" rtl="0" eaLnBrk="0" fontAlgn="base" hangingPunct="0">
      <a:spcBef>
        <a:spcPct val="0"/>
      </a:spcBef>
      <a:spcAft>
        <a:spcPct val="0"/>
      </a:spcAft>
      <a:defRPr sz="2400" kern="1200">
        <a:solidFill>
          <a:schemeClr val="tx1"/>
        </a:solidFill>
        <a:latin typeface="Times" charset="0"/>
        <a:ea typeface="Geneva" charset="0"/>
        <a:cs typeface="+mn-cs"/>
      </a:defRPr>
    </a:lvl3pPr>
    <a:lvl4pPr marL="1371532" algn="l" rtl="0" eaLnBrk="0" fontAlgn="base" hangingPunct="0">
      <a:spcBef>
        <a:spcPct val="0"/>
      </a:spcBef>
      <a:spcAft>
        <a:spcPct val="0"/>
      </a:spcAft>
      <a:defRPr sz="2400" kern="1200">
        <a:solidFill>
          <a:schemeClr val="tx1"/>
        </a:solidFill>
        <a:latin typeface="Times" charset="0"/>
        <a:ea typeface="Geneva" charset="0"/>
        <a:cs typeface="+mn-cs"/>
      </a:defRPr>
    </a:lvl4pPr>
    <a:lvl5pPr marL="1828709"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86" algn="l" defTabSz="914354" rtl="0" eaLnBrk="1" latinLnBrk="0" hangingPunct="1">
      <a:defRPr sz="2400" kern="1200">
        <a:solidFill>
          <a:schemeClr val="tx1"/>
        </a:solidFill>
        <a:latin typeface="Times" charset="0"/>
        <a:ea typeface="Geneva" charset="0"/>
        <a:cs typeface="+mn-cs"/>
      </a:defRPr>
    </a:lvl6pPr>
    <a:lvl7pPr marL="2743062" algn="l" defTabSz="914354" rtl="0" eaLnBrk="1" latinLnBrk="0" hangingPunct="1">
      <a:defRPr sz="2400" kern="1200">
        <a:solidFill>
          <a:schemeClr val="tx1"/>
        </a:solidFill>
        <a:latin typeface="Times" charset="0"/>
        <a:ea typeface="Geneva" charset="0"/>
        <a:cs typeface="+mn-cs"/>
      </a:defRPr>
    </a:lvl7pPr>
    <a:lvl8pPr marL="3200240" algn="l" defTabSz="914354" rtl="0" eaLnBrk="1" latinLnBrk="0" hangingPunct="1">
      <a:defRPr sz="2400" kern="1200">
        <a:solidFill>
          <a:schemeClr val="tx1"/>
        </a:solidFill>
        <a:latin typeface="Times" charset="0"/>
        <a:ea typeface="Geneva" charset="0"/>
        <a:cs typeface="+mn-cs"/>
      </a:defRPr>
    </a:lvl8pPr>
    <a:lvl9pPr marL="3657418" algn="l" defTabSz="914354"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0" userDrawn="1">
          <p15:clr>
            <a:srgbClr val="A4A3A4"/>
          </p15:clr>
        </p15:guide>
        <p15:guide id="3" pos="801" userDrawn="1">
          <p15:clr>
            <a:srgbClr val="A4A3A4"/>
          </p15:clr>
        </p15:guide>
        <p15:guide id="4" pos="7296" userDrawn="1">
          <p15:clr>
            <a:srgbClr val="A4A3A4"/>
          </p15:clr>
        </p15:guide>
        <p15:guide id="5" pos="3840" userDrawn="1">
          <p15:clr>
            <a:srgbClr val="A4A3A4"/>
          </p15:clr>
        </p15:guide>
        <p15:guide id="6" orient="horz" pos="411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D2D8A"/>
    <a:srgbClr val="99CCFF"/>
    <a:srgbClr val="34AEA8"/>
    <a:srgbClr val="2E81B4"/>
    <a:srgbClr val="324A7A"/>
    <a:srgbClr val="004D8D"/>
    <a:srgbClr val="A61D38"/>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356" autoAdjust="0"/>
    <p:restoredTop sz="74319" autoAdjust="0"/>
  </p:normalViewPr>
  <p:slideViewPr>
    <p:cSldViewPr>
      <p:cViewPr varScale="1">
        <p:scale>
          <a:sx n="77" d="100"/>
          <a:sy n="77" d="100"/>
        </p:scale>
        <p:origin x="720" y="54"/>
      </p:cViewPr>
      <p:guideLst>
        <p:guide orient="horz" pos="4110"/>
        <p:guide pos="801"/>
        <p:guide pos="7296"/>
        <p:guide pos="3840"/>
        <p:guide orient="horz" pos="4111"/>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handoutMaster" Target="handoutMasters/handoutMaster1.xml"/><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s>
</file>

<file path=ppt/drawings/_rels/vmlDrawing1.v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image" Target="../media/image30.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2024/3/13</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ma14="http://schemas.microsoft.com/office/mac/drawingml/2011/main" xmlns=""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ma14="http://schemas.microsoft.com/office/mac/drawingml/2011/main" xmlns=""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78"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54"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532"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709"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baseline="0" dirty="0"/>
              <a:t>软件体系结构是在识别</a:t>
            </a:r>
            <a:r>
              <a:rPr lang="en-US" altLang="zh-CN" baseline="0" dirty="0"/>
              <a:t>….</a:t>
            </a:r>
            <a:r>
              <a:rPr lang="zh-CN" altLang="en-US" baseline="0" dirty="0"/>
              <a:t>的基础上，研究软件的</a:t>
            </a:r>
            <a:r>
              <a:rPr lang="en-US" altLang="zh-CN" baseline="0" dirty="0"/>
              <a:t>…</a:t>
            </a:r>
            <a:r>
              <a:rPr lang="zh-CN" altLang="en-US" baseline="0" dirty="0"/>
              <a:t>和</a:t>
            </a:r>
            <a:r>
              <a:rPr lang="en-US" altLang="zh-CN" baseline="0" dirty="0"/>
              <a:t>…</a:t>
            </a:r>
            <a:r>
              <a:rPr lang="zh-CN" altLang="en-US" baseline="0" dirty="0"/>
              <a:t>的理论和技术。</a:t>
            </a: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1</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为何要移植？</a:t>
            </a:r>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28</a:t>
            </a:fld>
            <a:endParaRPr lang="en-US" altLang="en-US"/>
          </a:p>
        </p:txBody>
      </p:sp>
    </p:spTree>
    <p:extLst>
      <p:ext uri="{BB962C8B-B14F-4D97-AF65-F5344CB8AC3E}">
        <p14:creationId xmlns:p14="http://schemas.microsoft.com/office/powerpoint/2010/main" val="30666991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35</a:t>
            </a:fld>
            <a:endParaRPr lang="en-US" altLang="en-US"/>
          </a:p>
        </p:txBody>
      </p:sp>
    </p:spTree>
    <p:extLst>
      <p:ext uri="{BB962C8B-B14F-4D97-AF65-F5344CB8AC3E}">
        <p14:creationId xmlns:p14="http://schemas.microsoft.com/office/powerpoint/2010/main" val="33884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a:t>
            </a:fld>
            <a:endParaRPr lang="en-US" altLang="en-US"/>
          </a:p>
        </p:txBody>
      </p:sp>
    </p:spTree>
    <p:extLst>
      <p:ext uri="{BB962C8B-B14F-4D97-AF65-F5344CB8AC3E}">
        <p14:creationId xmlns:p14="http://schemas.microsoft.com/office/powerpoint/2010/main" val="24709275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美国专门从事跟踪</a:t>
            </a:r>
            <a:r>
              <a:rPr lang="en-US" altLang="zh-CN" sz="1200" b="0" i="0" kern="1200" dirty="0">
                <a:solidFill>
                  <a:schemeClr val="tx1"/>
                </a:solidFill>
                <a:effectLst/>
                <a:latin typeface="Times" charset="0"/>
                <a:ea typeface="Geneva" charset="0"/>
                <a:cs typeface="Geneva" charset="0"/>
              </a:rPr>
              <a:t>IT</a:t>
            </a:r>
            <a:r>
              <a:rPr lang="zh-CN" altLang="en-US" sz="1200" b="0" i="0" kern="1200" dirty="0">
                <a:solidFill>
                  <a:schemeClr val="tx1"/>
                </a:solidFill>
                <a:effectLst/>
                <a:latin typeface="Times" charset="0"/>
                <a:ea typeface="Geneva" charset="0"/>
                <a:cs typeface="Geneva" charset="0"/>
              </a:rPr>
              <a:t>项目成功或失败的权威机构</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目前项目的成功率仍低至</a:t>
            </a:r>
            <a:r>
              <a:rPr lang="en-US" altLang="zh-CN" sz="1200" b="0" i="0" kern="1200" dirty="0">
                <a:solidFill>
                  <a:schemeClr val="tx1"/>
                </a:solidFill>
                <a:effectLst/>
                <a:latin typeface="Times" charset="0"/>
                <a:ea typeface="Geneva" charset="0"/>
                <a:cs typeface="Geneva" charset="0"/>
              </a:rPr>
              <a:t>34%</a:t>
            </a:r>
          </a:p>
          <a:p>
            <a:r>
              <a:rPr lang="zh-CN" altLang="en-US" sz="1200" b="0" i="0" kern="1200" dirty="0">
                <a:solidFill>
                  <a:schemeClr val="tx1"/>
                </a:solidFill>
                <a:effectLst/>
                <a:latin typeface="Times" charset="0"/>
                <a:ea typeface="Geneva" charset="0"/>
                <a:cs typeface="Geneva" charset="0"/>
              </a:rPr>
              <a:t>导致项目失败的最重要原因与需求有关</a:t>
            </a:r>
            <a:endParaRPr lang="zh-CN" altLang="en-US"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38</a:t>
            </a:fld>
            <a:endParaRPr lang="en-US" altLang="en-US"/>
          </a:p>
        </p:txBody>
      </p:sp>
    </p:spTree>
    <p:extLst>
      <p:ext uri="{BB962C8B-B14F-4D97-AF65-F5344CB8AC3E}">
        <p14:creationId xmlns:p14="http://schemas.microsoft.com/office/powerpoint/2010/main" val="214111884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前面説过：软件是业务逻辑，</a:t>
            </a:r>
            <a:r>
              <a:rPr lang="en-US" altLang="zh-CN" sz="1200" b="0" i="0" kern="1200" dirty="0">
                <a:solidFill>
                  <a:schemeClr val="tx1"/>
                </a:solidFill>
                <a:effectLst/>
                <a:latin typeface="Times" charset="0"/>
                <a:ea typeface="Geneva" charset="0"/>
                <a:cs typeface="Geneva" charset="0"/>
              </a:rPr>
              <a:t>UI</a:t>
            </a:r>
            <a:r>
              <a:rPr lang="zh-CN" altLang="en-US" sz="1200" b="0" i="0" kern="1200" dirty="0">
                <a:solidFill>
                  <a:schemeClr val="tx1"/>
                </a:solidFill>
                <a:effectLst/>
                <a:latin typeface="Times" charset="0"/>
                <a:ea typeface="Geneva" charset="0"/>
                <a:cs typeface="Geneva" charset="0"/>
              </a:rPr>
              <a:t>，通信，存储的综合体。</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39</a:t>
            </a:fld>
            <a:endParaRPr lang="en-US" altLang="en-US"/>
          </a:p>
        </p:txBody>
      </p:sp>
    </p:spTree>
    <p:extLst>
      <p:ext uri="{BB962C8B-B14F-4D97-AF65-F5344CB8AC3E}">
        <p14:creationId xmlns:p14="http://schemas.microsoft.com/office/powerpoint/2010/main" val="11322609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先把问题描述清楚是对问题的</a:t>
            </a:r>
            <a:r>
              <a:rPr lang="en-US" altLang="zh-CN" dirty="0"/>
              <a:t>60%</a:t>
            </a:r>
            <a:r>
              <a:rPr lang="zh-CN" altLang="en-US" dirty="0"/>
              <a:t>的解决。</a:t>
            </a:r>
            <a:r>
              <a:rPr lang="en-US" altLang="zh-CN" dirty="0"/>
              <a:t>BY 《</a:t>
            </a:r>
            <a:r>
              <a:rPr lang="zh-CN" altLang="en-US" dirty="0"/>
              <a:t>科研成果之道</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218235502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模块化，组装化，可视化，标准化，智能化，规模化</a:t>
            </a:r>
          </a:p>
          <a:p>
            <a:endParaRPr lang="zh-CN" altLang="en-US" dirty="0"/>
          </a:p>
        </p:txBody>
      </p:sp>
      <p:sp>
        <p:nvSpPr>
          <p:cNvPr id="4" name="灯片编号占位符 3"/>
          <p:cNvSpPr>
            <a:spLocks noGrp="1"/>
          </p:cNvSpPr>
          <p:nvPr>
            <p:ph type="sldNum" sz="quarter" idx="5"/>
          </p:nvPr>
        </p:nvSpPr>
        <p:spPr/>
        <p:txBody>
          <a:bodyPr/>
          <a:lstStyle/>
          <a:p>
            <a:pPr marL="0" marR="0" lvl="0" indent="0" algn="r" defTabSz="914400" rtl="0" eaLnBrk="0" fontAlgn="base" latinLnBrk="0" hangingPunct="0">
              <a:lnSpc>
                <a:spcPct val="100000"/>
              </a:lnSpc>
              <a:spcBef>
                <a:spcPct val="0"/>
              </a:spcBef>
              <a:spcAft>
                <a:spcPct val="0"/>
              </a:spcAft>
              <a:buClrTx/>
              <a:buSzTx/>
              <a:buFontTx/>
              <a:buNone/>
              <a:tabLst/>
              <a:defRPr/>
            </a:pPr>
            <a:fld id="{9873D865-6F18-994C-8BEE-908E1D823428}" type="slidenum">
              <a:rPr kumimoji="0" lang="en-US" altLang="en-US" sz="1200" b="0" i="0" u="none" strike="noStrike" kern="1200" cap="none" spc="0" normalizeH="0" baseline="0" noProof="0" smtClean="0">
                <a:ln>
                  <a:noFill/>
                </a:ln>
                <a:solidFill>
                  <a:srgbClr val="000000"/>
                </a:solidFill>
                <a:effectLst/>
                <a:uLnTx/>
                <a:uFillTx/>
                <a:latin typeface="Times" charset="0"/>
                <a:cs typeface="+mn-cs"/>
              </a:rPr>
              <a:pPr marL="0" marR="0" lvl="0" indent="0" algn="r" defTabSz="914400" rtl="0" eaLnBrk="0" fontAlgn="base" latinLnBrk="0" hangingPunct="0">
                <a:lnSpc>
                  <a:spcPct val="100000"/>
                </a:lnSpc>
                <a:spcBef>
                  <a:spcPct val="0"/>
                </a:spcBef>
                <a:spcAft>
                  <a:spcPct val="0"/>
                </a:spcAft>
                <a:buClrTx/>
                <a:buSzTx/>
                <a:buFontTx/>
                <a:buNone/>
                <a:tabLst/>
                <a:defRPr/>
              </a:pPr>
              <a:t>41</a:t>
            </a:fld>
            <a:endParaRPr kumimoji="0" lang="en-US" altLang="en-US" sz="1200" b="0" i="0" u="none" strike="noStrike" kern="1200" cap="none" spc="0" normalizeH="0" baseline="0" noProof="0">
              <a:ln>
                <a:noFill/>
              </a:ln>
              <a:solidFill>
                <a:srgbClr val="000000"/>
              </a:solidFill>
              <a:effectLst/>
              <a:uLnTx/>
              <a:uFillTx/>
              <a:latin typeface="Times" charset="0"/>
              <a:cs typeface="+mn-cs"/>
            </a:endParaRPr>
          </a:p>
        </p:txBody>
      </p:sp>
    </p:spTree>
    <p:extLst>
      <p:ext uri="{BB962C8B-B14F-4D97-AF65-F5344CB8AC3E}">
        <p14:creationId xmlns:p14="http://schemas.microsoft.com/office/powerpoint/2010/main" val="3070299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我们再看看其他行业的现状。</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42</a:t>
            </a:fld>
            <a:endParaRPr lang="en-US" altLang="en-US"/>
          </a:p>
        </p:txBody>
      </p:sp>
    </p:spTree>
    <p:extLst>
      <p:ext uri="{BB962C8B-B14F-4D97-AF65-F5344CB8AC3E}">
        <p14:creationId xmlns:p14="http://schemas.microsoft.com/office/powerpoint/2010/main" val="55577033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软件行业：似乎问题都解决了，但，似乎都没有解决。</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43</a:t>
            </a:fld>
            <a:endParaRPr lang="en-US" altLang="en-US"/>
          </a:p>
        </p:txBody>
      </p:sp>
    </p:spTree>
    <p:extLst>
      <p:ext uri="{BB962C8B-B14F-4D97-AF65-F5344CB8AC3E}">
        <p14:creationId xmlns:p14="http://schemas.microsoft.com/office/powerpoint/2010/main" val="225848311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解决问题的切入点：设计！体系结构的设计！而非结构的设计。</a:t>
            </a:r>
            <a:endParaRPr lang="en-US" altLang="zh-CN" dirty="0"/>
          </a:p>
          <a:p>
            <a:r>
              <a:rPr lang="en-US" altLang="zh-CN" dirty="0"/>
              <a:t>SA</a:t>
            </a:r>
            <a:r>
              <a:rPr lang="zh-CN" altLang="en-US" dirty="0"/>
              <a:t>当前的情况：乏善可陈！</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44</a:t>
            </a:fld>
            <a:endParaRPr lang="en-US" altLang="en-US"/>
          </a:p>
        </p:txBody>
      </p:sp>
    </p:spTree>
    <p:extLst>
      <p:ext uri="{BB962C8B-B14F-4D97-AF65-F5344CB8AC3E}">
        <p14:creationId xmlns:p14="http://schemas.microsoft.com/office/powerpoint/2010/main" val="32368959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a:t>算法根据用户的喜好，推送用户爱看的内容，坏消息都被喂老虎了，好消息都被算法推送过来了，信息被筛选和制造出来，塞满了人们的屏幕。</a:t>
            </a:r>
          </a:p>
          <a:p>
            <a:pPr>
              <a:defRPr/>
            </a:pPr>
            <a:r>
              <a:rPr lang="zh-CN" altLang="en-US"/>
              <a:t>“傻子国王”们，正在被批量的制造出来。</a:t>
            </a: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2418129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47</a:t>
            </a:fld>
            <a:endParaRPr lang="en-US" altLang="en-US"/>
          </a:p>
        </p:txBody>
      </p:sp>
    </p:spTree>
    <p:extLst>
      <p:ext uri="{BB962C8B-B14F-4D97-AF65-F5344CB8AC3E}">
        <p14:creationId xmlns:p14="http://schemas.microsoft.com/office/powerpoint/2010/main" val="131926296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48</a:t>
            </a:fld>
            <a:endParaRPr lang="en-US" altLang="en-US"/>
          </a:p>
        </p:txBody>
      </p:sp>
    </p:spTree>
    <p:extLst>
      <p:ext uri="{BB962C8B-B14F-4D97-AF65-F5344CB8AC3E}">
        <p14:creationId xmlns:p14="http://schemas.microsoft.com/office/powerpoint/2010/main" val="34650142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50</a:t>
            </a:fld>
            <a:endParaRPr lang="en-US" altLang="en-US"/>
          </a:p>
        </p:txBody>
      </p:sp>
    </p:spTree>
    <p:extLst>
      <p:ext uri="{BB962C8B-B14F-4D97-AF65-F5344CB8AC3E}">
        <p14:creationId xmlns:p14="http://schemas.microsoft.com/office/powerpoint/2010/main" val="318533769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51</a:t>
            </a:fld>
            <a:endParaRPr lang="zh-CN" altLang="en-US"/>
          </a:p>
        </p:txBody>
      </p:sp>
    </p:spTree>
    <p:extLst>
      <p:ext uri="{BB962C8B-B14F-4D97-AF65-F5344CB8AC3E}">
        <p14:creationId xmlns:p14="http://schemas.microsoft.com/office/powerpoint/2010/main" val="23819500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r>
              <a:rPr lang="zh-CN" altLang="en-US" dirty="0"/>
              <a:t>我们这门课的主要内容如下</a:t>
            </a:r>
            <a:r>
              <a:rPr lang="en-US" altLang="zh-CN" dirty="0"/>
              <a:t>……..</a:t>
            </a:r>
            <a:r>
              <a:rPr lang="zh-CN" altLang="en-US" dirty="0"/>
              <a:t>。</a:t>
            </a:r>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44248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软件是软件，硬件是硬件。有没有介于二者中间的某个东西？固件。软件能做的，硬件亦可；硬件可做的，软件亦可。</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28183068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不是为了研究</a:t>
            </a:r>
            <a:r>
              <a:rPr lang="en-US" altLang="zh-CN" dirty="0"/>
              <a:t>SA</a:t>
            </a:r>
            <a:r>
              <a:rPr lang="zh-CN" altLang="en-US" dirty="0"/>
              <a:t>而研究</a:t>
            </a:r>
            <a:r>
              <a:rPr lang="en-US" altLang="zh-CN" dirty="0"/>
              <a:t>SA</a:t>
            </a:r>
            <a:r>
              <a:rPr lang="zh-CN" altLang="en-US" dirty="0"/>
              <a:t>，最终为了</a:t>
            </a:r>
            <a:r>
              <a:rPr lang="en-US" altLang="zh-CN" dirty="0"/>
              <a:t>SE</a:t>
            </a: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9</a:t>
            </a:fld>
            <a:endParaRPr lang="en-US" altLang="en-US"/>
          </a:p>
        </p:txBody>
      </p:sp>
    </p:spTree>
    <p:extLst>
      <p:ext uri="{BB962C8B-B14F-4D97-AF65-F5344CB8AC3E}">
        <p14:creationId xmlns:p14="http://schemas.microsoft.com/office/powerpoint/2010/main" val="22923800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a:t>
            </a:fld>
            <a:endParaRPr lang="en-US" altLang="en-US"/>
          </a:p>
        </p:txBody>
      </p:sp>
    </p:spTree>
    <p:extLst>
      <p:ext uri="{BB962C8B-B14F-4D97-AF65-F5344CB8AC3E}">
        <p14:creationId xmlns:p14="http://schemas.microsoft.com/office/powerpoint/2010/main" val="5326608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Windows 10</a:t>
            </a:r>
            <a:r>
              <a:rPr lang="zh-CN" altLang="en-US" sz="1200" b="0" i="0" kern="1200" dirty="0">
                <a:solidFill>
                  <a:schemeClr val="tx1"/>
                </a:solidFill>
                <a:effectLst/>
                <a:latin typeface="Times" charset="0"/>
                <a:ea typeface="Geneva" charset="0"/>
                <a:cs typeface="Geneva" charset="0"/>
              </a:rPr>
              <a:t>约有</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亿行代码，</a:t>
            </a:r>
            <a:r>
              <a:rPr lang="en-US" altLang="zh-CN" sz="1200" b="0" i="0" kern="1200" dirty="0">
                <a:solidFill>
                  <a:schemeClr val="tx1"/>
                </a:solidFill>
                <a:effectLst/>
                <a:latin typeface="Times" charset="0"/>
                <a:ea typeface="Geneva" charset="0"/>
                <a:cs typeface="Geneva" charset="0"/>
              </a:rPr>
              <a:t>Windows 11</a:t>
            </a:r>
            <a:r>
              <a:rPr lang="zh-CN" altLang="en-US" sz="1200" b="0" i="0" kern="1200" dirty="0">
                <a:solidFill>
                  <a:schemeClr val="tx1"/>
                </a:solidFill>
                <a:effectLst/>
                <a:latin typeface="Times" charset="0"/>
                <a:ea typeface="Geneva" charset="0"/>
                <a:cs typeface="Geneva" charset="0"/>
              </a:rPr>
              <a:t>代码约为</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亿行</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a:t>
            </a:fld>
            <a:endParaRPr lang="en-US" altLang="en-US"/>
          </a:p>
        </p:txBody>
      </p:sp>
    </p:spTree>
    <p:extLst>
      <p:ext uri="{BB962C8B-B14F-4D97-AF65-F5344CB8AC3E}">
        <p14:creationId xmlns:p14="http://schemas.microsoft.com/office/powerpoint/2010/main" val="4848931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一棵树上长出不同的果实可能么？看见小孩的画，我还批评孩子。</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25</a:t>
            </a:fld>
            <a:endParaRPr lang="en-US" altLang="en-US"/>
          </a:p>
        </p:txBody>
      </p:sp>
    </p:spTree>
    <p:extLst>
      <p:ext uri="{BB962C8B-B14F-4D97-AF65-F5344CB8AC3E}">
        <p14:creationId xmlns:p14="http://schemas.microsoft.com/office/powerpoint/2010/main" val="5710590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学习是有代价的，因此</a:t>
            </a:r>
            <a:r>
              <a:rPr lang="en-US" altLang="zh-CN" dirty="0"/>
              <a:t>….</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26</a:t>
            </a:fld>
            <a:endParaRPr lang="en-US" altLang="en-US"/>
          </a:p>
        </p:txBody>
      </p:sp>
    </p:spTree>
    <p:extLst>
      <p:ext uri="{BB962C8B-B14F-4D97-AF65-F5344CB8AC3E}">
        <p14:creationId xmlns:p14="http://schemas.microsoft.com/office/powerpoint/2010/main" val="226704003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8" Type="http://schemas.openxmlformats.org/officeDocument/2006/relationships/image" Target="../media/image12.jpeg"/><Relationship Id="rId3" Type="http://schemas.openxmlformats.org/officeDocument/2006/relationships/image" Target="../media/image7.png"/><Relationship Id="rId7" Type="http://schemas.openxmlformats.org/officeDocument/2006/relationships/image" Target="../media/image11.jpeg"/><Relationship Id="rId2" Type="http://schemas.openxmlformats.org/officeDocument/2006/relationships/image" Target="../media/image6.jpeg"/><Relationship Id="rId1" Type="http://schemas.openxmlformats.org/officeDocument/2006/relationships/slideMaster" Target="../slideMasters/slideMaster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jpe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grpSp>
        <p:nvGrpSpPr>
          <p:cNvPr id="8" name="组合 7"/>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0"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
        <p:nvSpPr>
          <p:cNvPr id="3" name="内容占位符 2"/>
          <p:cNvSpPr>
            <a:spLocks noGrp="1"/>
          </p:cNvSpPr>
          <p:nvPr>
            <p:ph sz="half" idx="1"/>
          </p:nvPr>
        </p:nvSpPr>
        <p:spPr>
          <a:xfrm>
            <a:off x="624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017085780"/>
      </p:ext>
    </p:extLst>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609600" y="274638"/>
            <a:ext cx="10972800" cy="1143000"/>
          </a:xfrm>
        </p:spPr>
        <p:txBody>
          <a:bodyPr/>
          <a:lstStyle>
            <a:lvl1pPr>
              <a:defRPr sz="3000"/>
            </a:lvl1pPr>
          </a:lstStyle>
          <a:p>
            <a:r>
              <a:rPr lang="zh-CN" altLang="en-US" dirty="0"/>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8" y="1535113"/>
            <a:ext cx="538903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93368" y="2174875"/>
            <a:ext cx="5389033"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779029700"/>
      </p:ext>
    </p:extLst>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000"/>
            </a:lvl1pPr>
          </a:lstStyle>
          <a:p>
            <a:r>
              <a:rPr lang="zh-CN" altLang="en-US" dirty="0"/>
              <a:t>单击此处编辑母版标题样式</a:t>
            </a:r>
          </a:p>
        </p:txBody>
      </p:sp>
    </p:spTree>
    <p:extLst>
      <p:ext uri="{BB962C8B-B14F-4D97-AF65-F5344CB8AC3E}">
        <p14:creationId xmlns:p14="http://schemas.microsoft.com/office/powerpoint/2010/main" val="3522004424"/>
      </p:ext>
    </p:extLst>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1451748294"/>
      </p:ext>
    </p:extLst>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1" y="273050"/>
            <a:ext cx="4011084" cy="1162050"/>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4766733" y="273051"/>
            <a:ext cx="6815667"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1" y="1435101"/>
            <a:ext cx="4011084"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3484952765"/>
      </p:ext>
    </p:extLst>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zh-CN" altLang="en-US" noProof="0"/>
              <a:t>单击图标添加图片</a:t>
            </a:r>
          </a:p>
        </p:txBody>
      </p:sp>
      <p:sp>
        <p:nvSpPr>
          <p:cNvPr id="4" name="文本占位符 3"/>
          <p:cNvSpPr>
            <a:spLocks noGrp="1"/>
          </p:cNvSpPr>
          <p:nvPr>
            <p:ph type="body" sz="half" idx="2"/>
          </p:nvPr>
        </p:nvSpPr>
        <p:spPr>
          <a:xfrm>
            <a:off x="2389717" y="5367338"/>
            <a:ext cx="73152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Tree>
    <p:extLst>
      <p:ext uri="{BB962C8B-B14F-4D97-AF65-F5344CB8AC3E}">
        <p14:creationId xmlns:p14="http://schemas.microsoft.com/office/powerpoint/2010/main" val="2169083841"/>
      </p:ext>
    </p:extLst>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2141643977"/>
      </p:ext>
    </p:extLst>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9144000" y="179388"/>
            <a:ext cx="3048000" cy="6011862"/>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0" y="179388"/>
            <a:ext cx="8940800" cy="6011862"/>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3184614906"/>
      </p:ext>
    </p:extLst>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type="txAndObj" preserve="1">
  <p:cSld name="1_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0" y="179388"/>
            <a:ext cx="12192000" cy="688975"/>
          </a:xfrm>
        </p:spPr>
        <p:txBody>
          <a:bodyPr/>
          <a:lstStyle/>
          <a:p>
            <a:r>
              <a:rPr lang="zh-CN" altLang="en-US"/>
              <a:t>单击此处编辑母版标题样式</a:t>
            </a:r>
          </a:p>
        </p:txBody>
      </p:sp>
      <p:sp>
        <p:nvSpPr>
          <p:cNvPr id="3" name="文本占位符 2"/>
          <p:cNvSpPr>
            <a:spLocks noGrp="1"/>
          </p:cNvSpPr>
          <p:nvPr>
            <p:ph type="body" sz="half" idx="1"/>
          </p:nvPr>
        </p:nvSpPr>
        <p:spPr>
          <a:xfrm>
            <a:off x="624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212417" y="1125538"/>
            <a:ext cx="5384800" cy="506571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Tree>
    <p:extLst>
      <p:ext uri="{BB962C8B-B14F-4D97-AF65-F5344CB8AC3E}">
        <p14:creationId xmlns:p14="http://schemas.microsoft.com/office/powerpoint/2010/main" val="994269855"/>
      </p:ext>
    </p:extLst>
  </p:cSld>
  <p:clrMapOvr>
    <a:masterClrMapping/>
  </p:clrMapOvr>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25964910"/>
      </p:ext>
    </p:extLst>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pic>
        <p:nvPicPr>
          <p:cNvPr id="9" name="图片 7"/>
          <p:cNvPicPr>
            <a:picLocks noChangeAspect="1"/>
          </p:cNvPicPr>
          <p:nvPr userDrawn="1"/>
        </p:nvPicPr>
        <p:blipFill>
          <a:blip r:embed="rId2">
            <a:extLst>
              <a:ext uri="{28A0092B-C50C-407E-A947-70E740481C1C}">
                <a14:useLocalDpi xmlns:a14="http://schemas.microsoft.com/office/drawing/2010/main" val="0"/>
              </a:ext>
            </a:extLst>
          </a:blip>
          <a:srcRect r="21251"/>
          <a:stretch>
            <a:fillRect/>
          </a:stretch>
        </p:blipFill>
        <p:spPr bwMode="auto">
          <a:xfrm>
            <a:off x="-5629" y="892175"/>
            <a:ext cx="3554413" cy="6021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内容占位符 2"/>
          <p:cNvSpPr>
            <a:spLocks noGrp="1"/>
          </p:cNvSpPr>
          <p:nvPr>
            <p:ph idx="1"/>
          </p:nvPr>
        </p:nvSpPr>
        <p:spPr>
          <a:xfrm>
            <a:off x="4871864" y="1939706"/>
            <a:ext cx="7320136" cy="4729657"/>
          </a:xfrm>
          <a:prstGeom prst="rect">
            <a:avLst/>
          </a:prstGeom>
        </p:spPr>
        <p:txBody>
          <a:bodyPr lIns="91436" tIns="45718" rIns="91436" bIns="45718"/>
          <a:lstStyle>
            <a:lvl1pPr marL="857208" indent="-857208" algn="just">
              <a:lnSpc>
                <a:spcPts val="3200"/>
              </a:lnSpc>
              <a:spcBef>
                <a:spcPts val="1500"/>
              </a:spcBef>
              <a:spcAft>
                <a:spcPts val="1500"/>
              </a:spcAft>
              <a:buFont typeface="+mj-ea"/>
              <a:buAutoNum type="ea1JpnChsDbPeriod"/>
              <a:defRPr sz="4000">
                <a:solidFill>
                  <a:srgbClr val="324A7A"/>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grpSp>
        <p:nvGrpSpPr>
          <p:cNvPr id="11" name="组合 10"/>
          <p:cNvGrpSpPr/>
          <p:nvPr userDrawn="1"/>
        </p:nvGrpSpPr>
        <p:grpSpPr>
          <a:xfrm>
            <a:off x="9164501" y="116632"/>
            <a:ext cx="2404107" cy="720080"/>
            <a:chOff x="9164501" y="116632"/>
            <a:chExt cx="2404107" cy="720080"/>
          </a:xfrm>
        </p:grpSpPr>
        <p:pic>
          <p:nvPicPr>
            <p:cNvPr id="13" name="图片 7" descr="厦门大学校徽（标准版_蓝）.png"/>
            <p:cNvPicPr>
              <a:picLocks noChangeAspect="1"/>
            </p:cNvPicPr>
            <p:nvPr userDrawn="1"/>
          </p:nvPicPr>
          <p:blipFill>
            <a:blip r:embed="rId3"/>
            <a:srcRect/>
            <a:stretch>
              <a:fillRect/>
            </a:stretch>
          </p:blipFill>
          <p:spPr bwMode="auto">
            <a:xfrm>
              <a:off x="9164501" y="116632"/>
              <a:ext cx="720080" cy="720080"/>
            </a:xfrm>
            <a:prstGeom prst="rect">
              <a:avLst/>
            </a:prstGeom>
            <a:noFill/>
            <a:ln w="9525">
              <a:noFill/>
              <a:miter lim="800000"/>
              <a:headEnd/>
              <a:tailEnd/>
            </a:ln>
          </p:spPr>
        </p:pic>
        <p:pic>
          <p:nvPicPr>
            <p:cNvPr id="14" name="图片 9" descr="厦门大学校名（标准版_蓝）.png"/>
            <p:cNvPicPr>
              <a:picLocks noChangeAspect="1"/>
            </p:cNvPicPr>
            <p:nvPr userDrawn="1"/>
          </p:nvPicPr>
          <p:blipFill>
            <a:blip r:embed="rId4"/>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46727920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9" name="日期占位符 8"/>
          <p:cNvSpPr>
            <a:spLocks noGrp="1"/>
          </p:cNvSpPr>
          <p:nvPr>
            <p:ph type="dt" sz="half" idx="10"/>
          </p:nvPr>
        </p:nvSpPr>
        <p:spPr/>
        <p:txBody>
          <a:bodyPr/>
          <a:lstStyle/>
          <a:p>
            <a:pPr>
              <a:defRPr/>
            </a:pPr>
            <a:endParaRPr lang="zh-CN" altLang="en-US" dirty="0"/>
          </a:p>
        </p:txBody>
      </p:sp>
      <p:sp>
        <p:nvSpPr>
          <p:cNvPr id="10" name="页脚占位符 9"/>
          <p:cNvSpPr>
            <a:spLocks noGrp="1"/>
          </p:cNvSpPr>
          <p:nvPr>
            <p:ph type="ftr" sz="quarter" idx="11"/>
          </p:nvPr>
        </p:nvSpPr>
        <p:spPr/>
        <p:txBody>
          <a:bodyPr/>
          <a:lstStyle/>
          <a:p>
            <a:pPr>
              <a:defRPr/>
            </a:pPr>
            <a:endParaRPr lang="zh-CN" altLang="en-US"/>
          </a:p>
        </p:txBody>
      </p:sp>
      <p:sp>
        <p:nvSpPr>
          <p:cNvPr id="11" name="灯片编号占位符 10"/>
          <p:cNvSpPr>
            <a:spLocks noGrp="1"/>
          </p:cNvSpPr>
          <p:nvPr>
            <p:ph type="sldNum" sz="quarter" idx="12"/>
          </p:nvPr>
        </p:nvSpPr>
        <p:spPr/>
        <p:txBody>
          <a:bodyPr/>
          <a:lstStyle/>
          <a:p>
            <a:fld id="{1D1D3CF0-3298-184E-B68E-120F9FF9A862}" type="slidenum">
              <a:rPr lang="zh-CN" altLang="en-US" smtClean="0"/>
              <a:t>‹#›</a:t>
            </a:fld>
            <a:endParaRPr lang="zh-CN" altLang="en-US"/>
          </a:p>
        </p:txBody>
      </p:sp>
      <p:sp>
        <p:nvSpPr>
          <p:cNvPr id="12" name="标题 11"/>
          <p:cNvSpPr>
            <a:spLocks noGrp="1"/>
          </p:cNvSpPr>
          <p:nvPr>
            <p:ph type="title"/>
          </p:nvPr>
        </p:nvSpPr>
        <p:spPr/>
        <p:txBody>
          <a:bodyPr/>
          <a:lstStyle/>
          <a:p>
            <a:r>
              <a:rPr lang="zh-CN" altLang="en-US"/>
              <a:t>单击此处编辑母版标题样式</a:t>
            </a:r>
          </a:p>
        </p:txBody>
      </p:sp>
      <p:sp>
        <p:nvSpPr>
          <p:cNvPr id="16" name="内容占位符 15"/>
          <p:cNvSpPr>
            <a:spLocks noGrp="1"/>
          </p:cNvSpPr>
          <p:nvPr>
            <p:ph sz="quarter" idx="13" hasCustomPrompt="1"/>
          </p:nvPr>
        </p:nvSpPr>
        <p:spPr>
          <a:xfrm>
            <a:off x="488526" y="523240"/>
            <a:ext cx="1033585" cy="506913"/>
          </a:xfrm>
        </p:spPr>
        <p:txBody>
          <a:bodyPr/>
          <a:lstStyle>
            <a:lvl1pPr marL="0" indent="0">
              <a:buNone/>
              <a:defRPr>
                <a:solidFill>
                  <a:srgbClr val="FFFFFF"/>
                </a:solidFill>
                <a:latin typeface="方正姚体" panose="02010601030101010101" pitchFamily="2" charset="-122"/>
                <a:ea typeface="方正姚体" panose="02010601030101010101" pitchFamily="2" charset="-122"/>
              </a:defRPr>
            </a:lvl1pPr>
          </a:lstStyle>
          <a:p>
            <a:pPr lvl="0"/>
            <a:r>
              <a:rPr lang="en-US" altLang="zh-CN" dirty="0"/>
              <a:t>1</a:t>
            </a:r>
            <a:endParaRPr lang="zh-CN" altLang="en-US" dirty="0"/>
          </a:p>
        </p:txBody>
      </p:sp>
    </p:spTree>
    <p:extLst>
      <p:ext uri="{BB962C8B-B14F-4D97-AF65-F5344CB8AC3E}">
        <p14:creationId xmlns:p14="http://schemas.microsoft.com/office/powerpoint/2010/main" val="200997425"/>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8"/>
            <a:ext cx="11234208" cy="659436"/>
          </a:xfrm>
          <a:prstGeom prst="rect">
            <a:avLst/>
          </a:prstGeom>
        </p:spPr>
        <p:txBody>
          <a:bodyPr lIns="91436" tIns="45718" rIns="91436" bIns="45718"/>
          <a:lstStyle>
            <a:lvl1pPr marL="449239" indent="-449239"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60" indent="-355582"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99" indent="-347646"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EDAC846-0FE1-4986-820A-8D1FD2C052EA}" type="datetimeFigureOut">
              <a:rPr lang="zh-CN" altLang="en-US"/>
              <a:pPr>
                <a:defRPr/>
              </a:pPr>
              <a:t>2024/3/13</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AA936252-AAC6-4610-86EC-0CD93DF9C24C}" type="slidenum">
              <a:rPr lang="zh-CN" altLang="en-US"/>
              <a:pPr>
                <a:defRPr/>
              </a:pPr>
              <a:t>‹#›</a:t>
            </a:fld>
            <a:endParaRPr lang="en-US" altLang="zh-CN"/>
          </a:p>
        </p:txBody>
      </p:sp>
    </p:spTree>
    <p:extLst>
      <p:ext uri="{BB962C8B-B14F-4D97-AF65-F5344CB8AC3E}">
        <p14:creationId xmlns:p14="http://schemas.microsoft.com/office/powerpoint/2010/main" val="35280805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65433938"/>
      </p:ext>
    </p:extLst>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title" preserve="1">
  <p:cSld name="厦门大学">
    <p:spTree>
      <p:nvGrpSpPr>
        <p:cNvPr id="1" name=""/>
        <p:cNvGrpSpPr/>
        <p:nvPr/>
      </p:nvGrpSpPr>
      <p:grpSpPr>
        <a:xfrm>
          <a:off x="0" y="0"/>
          <a:ext cx="0" cy="0"/>
          <a:chOff x="0" y="0"/>
          <a:chExt cx="0" cy="0"/>
        </a:xfrm>
      </p:grpSpPr>
      <p:pic>
        <p:nvPicPr>
          <p:cNvPr id="4" name="图片 7" descr="底板副本.jp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118" y="0"/>
            <a:ext cx="1218776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图片 4"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grpSp>
        <p:nvGrpSpPr>
          <p:cNvPr id="6" name="组合 6"/>
          <p:cNvGrpSpPr>
            <a:grpSpLocks/>
          </p:cNvGrpSpPr>
          <p:nvPr/>
        </p:nvGrpSpPr>
        <p:grpSpPr bwMode="auto">
          <a:xfrm>
            <a:off x="7143751" y="203201"/>
            <a:ext cx="4857749" cy="606425"/>
            <a:chOff x="5000628" y="214290"/>
            <a:chExt cx="3970722" cy="660159"/>
          </a:xfrm>
        </p:grpSpPr>
        <p:pic>
          <p:nvPicPr>
            <p:cNvPr id="7" name="Picture 1"/>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8178502" y="216002"/>
              <a:ext cx="79284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2"/>
            <p:cNvPicPr>
              <a:picLocks noChangeAspect="1" noChangeArrowheads="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5000628" y="214290"/>
              <a:ext cx="801466" cy="6601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3"/>
            <p:cNvPicPr>
              <a:picLocks noChangeAspect="1" noChangeArrowheads="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6594222" y="219075"/>
              <a:ext cx="792128" cy="655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5" descr="E:\My Documents\My Pictures\厦门大学图片库\厦大风光\柳垂芙蓉.bmp"/>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7386351" y="216002"/>
              <a:ext cx="792151"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6" descr="E:\My Documents\My Pictures\厦门大学图片库\厦大风光\嘉庚铜像.jpg"/>
            <p:cNvPicPr>
              <a:picLocks noChangeAspect="1" noChangeArrowheads="1"/>
            </p:cNvPicPr>
            <p:nvPr userDrawn="1"/>
          </p:nvPicPr>
          <p:blipFill>
            <a:blip r:embed="rId8">
              <a:extLst>
                <a:ext uri="{28A0092B-C50C-407E-A947-70E740481C1C}">
                  <a14:useLocalDpi xmlns:a14="http://schemas.microsoft.com/office/drawing/2010/main" val="0"/>
                </a:ext>
              </a:extLst>
            </a:blip>
            <a:srcRect/>
            <a:stretch>
              <a:fillRect/>
            </a:stretch>
          </p:blipFill>
          <p:spPr bwMode="auto">
            <a:xfrm>
              <a:off x="5802094" y="216002"/>
              <a:ext cx="792128" cy="658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71364" name="Rectangle 4"/>
          <p:cNvSpPr>
            <a:spLocks noGrp="1" noChangeArrowheads="1"/>
          </p:cNvSpPr>
          <p:nvPr>
            <p:ph type="ctrTitle"/>
          </p:nvPr>
        </p:nvSpPr>
        <p:spPr>
          <a:xfrm>
            <a:off x="914400" y="1816100"/>
            <a:ext cx="10363200" cy="1470025"/>
          </a:xfrm>
        </p:spPr>
        <p:txBody>
          <a:bodyPr/>
          <a:lstStyle>
            <a:lvl1pPr algn="ctr">
              <a:defRPr sz="5400"/>
            </a:lvl1pPr>
          </a:lstStyle>
          <a:p>
            <a:r>
              <a:rPr lang="zh-CN" altLang="en-US" dirty="0"/>
              <a:t>单击此处编辑母版标题样式</a:t>
            </a:r>
          </a:p>
        </p:txBody>
      </p:sp>
      <p:sp>
        <p:nvSpPr>
          <p:cNvPr id="271365" name="Rectangle 5"/>
          <p:cNvSpPr>
            <a:spLocks noGrp="1" noChangeArrowheads="1"/>
          </p:cNvSpPr>
          <p:nvPr>
            <p:ph type="subTitle" idx="1"/>
          </p:nvPr>
        </p:nvSpPr>
        <p:spPr>
          <a:xfrm>
            <a:off x="1828800" y="3886200"/>
            <a:ext cx="8534400" cy="1752600"/>
          </a:xfrm>
          <a:ln/>
        </p:spPr>
        <p:txBody>
          <a:bodyPr/>
          <a:lstStyle>
            <a:lvl1pPr marL="0" indent="0" algn="ctr">
              <a:buFontTx/>
              <a:buNone/>
              <a:defRPr/>
            </a:lvl1pPr>
          </a:lstStyle>
          <a:p>
            <a:r>
              <a:rPr lang="zh-CN" altLang="en-US" dirty="0"/>
              <a:t>单击此处编辑母版副标题样式</a:t>
            </a:r>
          </a:p>
        </p:txBody>
      </p:sp>
    </p:spTree>
    <p:extLst>
      <p:ext uri="{BB962C8B-B14F-4D97-AF65-F5344CB8AC3E}">
        <p14:creationId xmlns:p14="http://schemas.microsoft.com/office/powerpoint/2010/main" val="1305265823"/>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223485467"/>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1"/>
            <a:ext cx="10363200" cy="1362075"/>
          </a:xfrm>
        </p:spPr>
        <p:txBody>
          <a:bodyPr/>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p>
        </p:txBody>
      </p:sp>
    </p:spTree>
    <p:extLst>
      <p:ext uri="{BB962C8B-B14F-4D97-AF65-F5344CB8AC3E}">
        <p14:creationId xmlns:p14="http://schemas.microsoft.com/office/powerpoint/2010/main" val="3685290905"/>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4.xml"/><Relationship Id="rId13" Type="http://schemas.openxmlformats.org/officeDocument/2006/relationships/slideLayout" Target="../slideLayouts/slideLayout19.xml"/><Relationship Id="rId18" Type="http://schemas.openxmlformats.org/officeDocument/2006/relationships/image" Target="../media/image1.png"/><Relationship Id="rId3" Type="http://schemas.openxmlformats.org/officeDocument/2006/relationships/slideLayout" Target="../slideLayouts/slideLayout9.xml"/><Relationship Id="rId7" Type="http://schemas.openxmlformats.org/officeDocument/2006/relationships/slideLayout" Target="../slideLayouts/slideLayout13.xml"/><Relationship Id="rId12" Type="http://schemas.openxmlformats.org/officeDocument/2006/relationships/slideLayout" Target="../slideLayouts/slideLayout18.xml"/><Relationship Id="rId17" Type="http://schemas.openxmlformats.org/officeDocument/2006/relationships/image" Target="../media/image5.png"/><Relationship Id="rId2" Type="http://schemas.openxmlformats.org/officeDocument/2006/relationships/slideLayout" Target="../slideLayouts/slideLayout8.xml"/><Relationship Id="rId16" Type="http://schemas.openxmlformats.org/officeDocument/2006/relationships/image" Target="../media/image4.png"/><Relationship Id="rId1" Type="http://schemas.openxmlformats.org/officeDocument/2006/relationships/slideLayout" Target="../slideLayouts/slideLayout7.xml"/><Relationship Id="rId6" Type="http://schemas.openxmlformats.org/officeDocument/2006/relationships/slideLayout" Target="../slideLayouts/slideLayout12.xml"/><Relationship Id="rId11" Type="http://schemas.openxmlformats.org/officeDocument/2006/relationships/slideLayout" Target="../slideLayouts/slideLayout17.xml"/><Relationship Id="rId5" Type="http://schemas.openxmlformats.org/officeDocument/2006/relationships/slideLayout" Target="../slideLayouts/slideLayout11.xml"/><Relationship Id="rId15" Type="http://schemas.openxmlformats.org/officeDocument/2006/relationships/theme" Target="../theme/theme2.xml"/><Relationship Id="rId10" Type="http://schemas.openxmlformats.org/officeDocument/2006/relationships/slideLayout" Target="../slideLayouts/slideLayout16.xml"/><Relationship Id="rId19" Type="http://schemas.openxmlformats.org/officeDocument/2006/relationships/image" Target="../media/image2.png"/><Relationship Id="rId4" Type="http://schemas.openxmlformats.org/officeDocument/2006/relationships/slideLayout" Target="../slideLayouts/slideLayout10.xml"/><Relationship Id="rId9" Type="http://schemas.openxmlformats.org/officeDocument/2006/relationships/slideLayout" Target="../slideLayouts/slideLayout15.xml"/><Relationship Id="rId14" Type="http://schemas.openxmlformats.org/officeDocument/2006/relationships/slideLayout" Target="../slideLayouts/slideLayout2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8" rIns="91436" bIns="45718"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677" r:id="rId4"/>
    <p:sldLayoutId id="2147483692" r:id="rId5"/>
    <p:sldLayoutId id="2147483693" r:id="rId6"/>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0339" name="Rectangle 4"/>
          <p:cNvSpPr>
            <a:spLocks noGrp="1" noChangeArrowheads="1"/>
          </p:cNvSpPr>
          <p:nvPr>
            <p:ph type="title"/>
          </p:nvPr>
        </p:nvSpPr>
        <p:spPr bwMode="auto">
          <a:xfrm>
            <a:off x="0" y="179388"/>
            <a:ext cx="12192000" cy="688975"/>
          </a:xfrm>
          <a:prstGeom prst="rect">
            <a:avLst/>
          </a:prstGeom>
          <a:noFill/>
          <a:ln w="9525" algn="ctr">
            <a:noFill/>
            <a:miter lim="800000"/>
            <a:headEnd/>
            <a:tailEnd/>
          </a:ln>
          <a:effectLst>
            <a:outerShdw dist="35921" dir="2700000" algn="ctr" rotWithShape="0">
              <a:schemeClr val="bg1"/>
            </a:outerShdw>
          </a:effectLst>
        </p:spPr>
        <p:txBody>
          <a:bodyPr vert="horz" wrap="square" lIns="72000" tIns="36000" rIns="91440" bIns="45720" numCol="1" anchor="t" anchorCtr="0" compatLnSpc="1">
            <a:prstTxWarp prst="textNoShape">
              <a:avLst/>
            </a:prstTxWarp>
          </a:bodyPr>
          <a:lstStyle/>
          <a:p>
            <a:pPr lvl="0"/>
            <a:r>
              <a:rPr lang="zh-CN" altLang="en-US" dirty="0"/>
              <a:t>单击此处编辑母版标题样式</a:t>
            </a:r>
          </a:p>
        </p:txBody>
      </p:sp>
      <p:sp>
        <p:nvSpPr>
          <p:cNvPr id="3075" name="Rectangle 5"/>
          <p:cNvSpPr>
            <a:spLocks noGrp="1" noChangeArrowheads="1"/>
          </p:cNvSpPr>
          <p:nvPr>
            <p:ph type="body" idx="1"/>
          </p:nvPr>
        </p:nvSpPr>
        <p:spPr bwMode="auto">
          <a:xfrm>
            <a:off x="624417" y="1125538"/>
            <a:ext cx="10972800" cy="506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endParaRPr lang="en-US" altLang="zh-CN"/>
          </a:p>
        </p:txBody>
      </p:sp>
      <p:pic>
        <p:nvPicPr>
          <p:cNvPr id="3076" name="图片 8" descr="渐变.png"/>
          <p:cNvPicPr>
            <a:picLocks noChangeAspect="1"/>
          </p:cNvPicPr>
          <p:nvPr/>
        </p:nvPicPr>
        <p:blipFill>
          <a:blip r:embed="rId16">
            <a:extLst>
              <a:ext uri="{28A0092B-C50C-407E-A947-70E740481C1C}">
                <a14:useLocalDpi xmlns:a14="http://schemas.microsoft.com/office/drawing/2010/main" val="0"/>
              </a:ext>
            </a:extLst>
          </a:blip>
          <a:srcRect/>
          <a:stretch>
            <a:fillRect/>
          </a:stretch>
        </p:blipFill>
        <p:spPr bwMode="auto">
          <a:xfrm>
            <a:off x="1" y="6572251"/>
            <a:ext cx="4119033" cy="112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7" name="图片 9" descr="渐变.png"/>
          <p:cNvPicPr>
            <a:picLocks noChangeAspect="1"/>
          </p:cNvPicPr>
          <p:nvPr/>
        </p:nvPicPr>
        <p:blipFill>
          <a:blip r:embed="rId17">
            <a:extLst>
              <a:ext uri="{28A0092B-C50C-407E-A947-70E740481C1C}">
                <a14:useLocalDpi xmlns:a14="http://schemas.microsoft.com/office/drawing/2010/main" val="0"/>
              </a:ext>
            </a:extLst>
          </a:blip>
          <a:srcRect/>
          <a:stretch>
            <a:fillRect/>
          </a:stretch>
        </p:blipFill>
        <p:spPr bwMode="auto">
          <a:xfrm>
            <a:off x="5619751" y="677863"/>
            <a:ext cx="4000500" cy="107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8" name="图片 7" descr="厦门大学校徽（标准版_蓝）.png"/>
          <p:cNvPicPr>
            <a:picLocks noChangeAspect="1"/>
          </p:cNvPicPr>
          <p:nvPr/>
        </p:nvPicPr>
        <p:blipFill>
          <a:blip r:embed="rId18">
            <a:extLst>
              <a:ext uri="{28A0092B-C50C-407E-A947-70E740481C1C}">
                <a14:useLocalDpi xmlns:a14="http://schemas.microsoft.com/office/drawing/2010/main" val="0"/>
              </a:ext>
            </a:extLst>
          </a:blip>
          <a:srcRect/>
          <a:stretch>
            <a:fillRect/>
          </a:stretch>
        </p:blipFill>
        <p:spPr bwMode="auto">
          <a:xfrm>
            <a:off x="11351684" y="233363"/>
            <a:ext cx="776816" cy="582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079" name="图片 9" descr="厦门大学校名（标准版_蓝）.png"/>
          <p:cNvPicPr>
            <a:picLocks noChangeAspect="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645651" y="300038"/>
            <a:ext cx="1697567" cy="476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92768176"/>
      </p:ext>
    </p:extLst>
  </p:cSld>
  <p:clrMap bg1="lt1" tx1="dk1" bg2="lt2" tx2="dk2" accent1="accent1" accent2="accent2" accent3="accent3" accent4="accent4" accent5="accent5" accent6="accent6" hlink="hlink" folHlink="folHlink"/>
  <p:sldLayoutIdLst>
    <p:sldLayoutId id="2147483695" r:id="rId1"/>
    <p:sldLayoutId id="2147483696" r:id="rId2"/>
    <p:sldLayoutId id="2147483697" r:id="rId3"/>
    <p:sldLayoutId id="2147483698" r:id="rId4"/>
    <p:sldLayoutId id="2147483699" r:id="rId5"/>
    <p:sldLayoutId id="2147483700" r:id="rId6"/>
    <p:sldLayoutId id="2147483701" r:id="rId7"/>
    <p:sldLayoutId id="2147483702" r:id="rId8"/>
    <p:sldLayoutId id="2147483703" r:id="rId9"/>
    <p:sldLayoutId id="2147483704" r:id="rId10"/>
    <p:sldLayoutId id="2147483705" r:id="rId11"/>
    <p:sldLayoutId id="2147483706" r:id="rId12"/>
    <p:sldLayoutId id="2147483707" r:id="rId13"/>
    <p:sldLayoutId id="2147483709" r:id="rId14"/>
  </p:sldLayoutIdLst>
  <p:transition/>
  <p:txStyles>
    <p:titleStyle>
      <a:lvl1pPr indent="361950" algn="l" rtl="0" eaLnBrk="0" fontAlgn="base" hangingPunct="0">
        <a:spcBef>
          <a:spcPct val="0"/>
        </a:spcBef>
        <a:spcAft>
          <a:spcPct val="0"/>
        </a:spcAft>
        <a:defRPr sz="2800" b="1">
          <a:solidFill>
            <a:srgbClr val="C00000"/>
          </a:solidFill>
          <a:effectLst>
            <a:outerShdw blurRad="38100" dist="38100" dir="2700000" algn="tl">
              <a:srgbClr val="000000">
                <a:alpha val="43137"/>
              </a:srgbClr>
            </a:outerShdw>
          </a:effectLst>
          <a:latin typeface="微软雅黑" pitchFamily="34" charset="-122"/>
          <a:ea typeface="微软雅黑" pitchFamily="34" charset="-122"/>
          <a:cs typeface="+mj-cs"/>
        </a:defRPr>
      </a:lvl1pPr>
      <a:lvl2pPr indent="361950" algn="l" rtl="0" eaLnBrk="0" fontAlgn="base" hangingPunct="0">
        <a:spcBef>
          <a:spcPct val="0"/>
        </a:spcBef>
        <a:spcAft>
          <a:spcPct val="0"/>
        </a:spcAft>
        <a:defRPr sz="3000" b="1">
          <a:solidFill>
            <a:srgbClr val="C00000"/>
          </a:solidFill>
          <a:latin typeface="Arial" charset="0"/>
          <a:ea typeface="华文新魏" pitchFamily="2" charset="-122"/>
        </a:defRPr>
      </a:lvl2pPr>
      <a:lvl3pPr indent="361950" algn="l" rtl="0" eaLnBrk="0" fontAlgn="base" hangingPunct="0">
        <a:spcBef>
          <a:spcPct val="0"/>
        </a:spcBef>
        <a:spcAft>
          <a:spcPct val="0"/>
        </a:spcAft>
        <a:defRPr sz="3000" b="1">
          <a:solidFill>
            <a:srgbClr val="C00000"/>
          </a:solidFill>
          <a:latin typeface="Arial" charset="0"/>
          <a:ea typeface="华文新魏" pitchFamily="2" charset="-122"/>
        </a:defRPr>
      </a:lvl3pPr>
      <a:lvl4pPr indent="361950" algn="l" rtl="0" eaLnBrk="0" fontAlgn="base" hangingPunct="0">
        <a:spcBef>
          <a:spcPct val="0"/>
        </a:spcBef>
        <a:spcAft>
          <a:spcPct val="0"/>
        </a:spcAft>
        <a:defRPr sz="3000" b="1">
          <a:solidFill>
            <a:srgbClr val="C00000"/>
          </a:solidFill>
          <a:latin typeface="Arial" charset="0"/>
          <a:ea typeface="华文新魏" pitchFamily="2" charset="-122"/>
        </a:defRPr>
      </a:lvl4pPr>
      <a:lvl5pPr indent="361950" algn="l" rtl="0" eaLnBrk="0" fontAlgn="base" hangingPunct="0">
        <a:spcBef>
          <a:spcPct val="0"/>
        </a:spcBef>
        <a:spcAft>
          <a:spcPct val="0"/>
        </a:spcAft>
        <a:defRPr sz="3000" b="1">
          <a:solidFill>
            <a:srgbClr val="C00000"/>
          </a:solidFill>
          <a:latin typeface="Arial" charset="0"/>
          <a:ea typeface="华文新魏" pitchFamily="2" charset="-122"/>
        </a:defRPr>
      </a:lvl5pPr>
      <a:lvl6pPr marL="457200" algn="ctr" rtl="0" eaLnBrk="1" fontAlgn="base" hangingPunct="1">
        <a:spcBef>
          <a:spcPct val="0"/>
        </a:spcBef>
        <a:spcAft>
          <a:spcPct val="0"/>
        </a:spcAft>
        <a:defRPr sz="3000" b="1">
          <a:solidFill>
            <a:srgbClr val="112F8F"/>
          </a:solidFill>
          <a:latin typeface="Arial" charset="0"/>
          <a:ea typeface="华文新魏" pitchFamily="2" charset="-122"/>
        </a:defRPr>
      </a:lvl6pPr>
      <a:lvl7pPr marL="914400" algn="ctr" rtl="0" eaLnBrk="1" fontAlgn="base" hangingPunct="1">
        <a:spcBef>
          <a:spcPct val="0"/>
        </a:spcBef>
        <a:spcAft>
          <a:spcPct val="0"/>
        </a:spcAft>
        <a:defRPr sz="3000" b="1">
          <a:solidFill>
            <a:srgbClr val="112F8F"/>
          </a:solidFill>
          <a:latin typeface="Arial" charset="0"/>
          <a:ea typeface="华文新魏" pitchFamily="2" charset="-122"/>
        </a:defRPr>
      </a:lvl7pPr>
      <a:lvl8pPr marL="1371600" algn="ctr" rtl="0" eaLnBrk="1" fontAlgn="base" hangingPunct="1">
        <a:spcBef>
          <a:spcPct val="0"/>
        </a:spcBef>
        <a:spcAft>
          <a:spcPct val="0"/>
        </a:spcAft>
        <a:defRPr sz="3000" b="1">
          <a:solidFill>
            <a:srgbClr val="112F8F"/>
          </a:solidFill>
          <a:latin typeface="Arial" charset="0"/>
          <a:ea typeface="华文新魏" pitchFamily="2" charset="-122"/>
        </a:defRPr>
      </a:lvl8pPr>
      <a:lvl9pPr marL="1828800" algn="ctr" rtl="0" eaLnBrk="1" fontAlgn="base" hangingPunct="1">
        <a:spcBef>
          <a:spcPct val="0"/>
        </a:spcBef>
        <a:spcAft>
          <a:spcPct val="0"/>
        </a:spcAft>
        <a:defRPr sz="3000" b="1">
          <a:solidFill>
            <a:srgbClr val="112F8F"/>
          </a:solidFill>
          <a:latin typeface="Arial" charset="0"/>
          <a:ea typeface="华文新魏" pitchFamily="2" charset="-122"/>
        </a:defRPr>
      </a:lvl9pPr>
    </p:titleStyle>
    <p:body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4pPr>
      <a:lvl5pPr marL="2138363" indent="-228600" algn="l" rtl="0" eaLnBrk="0" fontAlgn="base" hangingPunct="0">
        <a:spcBef>
          <a:spcPct val="20000"/>
        </a:spcBef>
        <a:spcAft>
          <a:spcPct val="0"/>
        </a:spcAft>
        <a:buChar char="»"/>
        <a:defRPr sz="2000">
          <a:solidFill>
            <a:schemeClr val="tx1"/>
          </a:solidFill>
          <a:latin typeface="+mn-lt"/>
          <a:ea typeface="黑体" pitchFamily="2" charset="-122"/>
          <a:cs typeface="宋体" charset="-122"/>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xml"/><Relationship Id="rId1" Type="http://schemas.openxmlformats.org/officeDocument/2006/relationships/slideLayout" Target="../slideLayouts/slideLayout4.xml"/><Relationship Id="rId4" Type="http://schemas.openxmlformats.org/officeDocument/2006/relationships/hyperlink" Target="mailto:wangbz@xmu.edu.cn"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0.xml"/></Relationships>
</file>

<file path=ppt/slides/_rels/slide41.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8.xml"/><Relationship Id="rId6" Type="http://schemas.openxmlformats.org/officeDocument/2006/relationships/image" Target="../media/image20.png"/><Relationship Id="rId5" Type="http://schemas.openxmlformats.org/officeDocument/2006/relationships/image" Target="../media/image19.jpeg"/><Relationship Id="rId10" Type="http://schemas.openxmlformats.org/officeDocument/2006/relationships/image" Target="../media/image24.jpeg"/><Relationship Id="rId4" Type="http://schemas.openxmlformats.org/officeDocument/2006/relationships/image" Target="../media/image18.png"/><Relationship Id="rId9" Type="http://schemas.openxmlformats.org/officeDocument/2006/relationships/image" Target="../media/image23.png"/></Relationships>
</file>

<file path=ppt/slides/_rels/slide4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0.xml"/><Relationship Id="rId4" Type="http://schemas.openxmlformats.org/officeDocument/2006/relationships/image" Target="../media/image19.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openxmlformats.org/officeDocument/2006/relationships/hyperlink" Target="http://www.swebok.org/" TargetMode="External"/><Relationship Id="rId7"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5.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22.xml"/><Relationship Id="rId7" Type="http://schemas.openxmlformats.org/officeDocument/2006/relationships/image" Target="../media/image31.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30.emf"/><Relationship Id="rId4" Type="http://schemas.openxmlformats.org/officeDocument/2006/relationships/oleObject" Target="../embeddings/oleObject1.bin"/></Relationships>
</file>

<file path=ppt/slides/_rels/slide5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4.xml"/><Relationship Id="rId4" Type="http://schemas.openxmlformats.org/officeDocument/2006/relationships/image" Target="../media/image33.jpe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911424" y="908720"/>
            <a:ext cx="10873208" cy="3846512"/>
          </a:xfrm>
          <a:prstGeom prst="rect">
            <a:avLst/>
          </a:prstGeom>
        </p:spPr>
        <p:txBody>
          <a:bodyPr lIns="91436" tIns="45718" rIns="91436" bIns="45718"/>
          <a:lstStyle/>
          <a:p>
            <a:pPr eaLnBrk="1" hangingPunct="1"/>
            <a:r>
              <a:rPr lang="en-US" altLang="zh-CN" sz="4800" dirty="0">
                <a:solidFill>
                  <a:srgbClr val="C00000"/>
                </a:solidFill>
                <a:latin typeface="Arial Black" panose="020B0A04020102020204" pitchFamily="34" charset="0"/>
                <a:ea typeface="华文中宋" panose="02010600040101010101" pitchFamily="2" charset="-122"/>
              </a:rPr>
              <a:t>S</a:t>
            </a:r>
            <a:r>
              <a:rPr lang="en-US" altLang="zh-CN" sz="4800" dirty="0">
                <a:latin typeface="Arial Black" panose="020B0A04020102020204" pitchFamily="34" charset="0"/>
                <a:ea typeface="华文中宋" panose="02010600040101010101" pitchFamily="2" charset="-122"/>
              </a:rPr>
              <a:t>oftware </a:t>
            </a:r>
            <a:r>
              <a:rPr lang="en-US" altLang="zh-CN" sz="4800" dirty="0">
                <a:solidFill>
                  <a:srgbClr val="C00000"/>
                </a:solidFill>
                <a:latin typeface="Arial Black" panose="020B0A04020102020204" pitchFamily="34" charset="0"/>
                <a:ea typeface="华文中宋" panose="02010600040101010101" pitchFamily="2" charset="-122"/>
              </a:rPr>
              <a:t>A</a:t>
            </a:r>
            <a:r>
              <a:rPr lang="en-US" altLang="zh-CN" sz="4800" dirty="0">
                <a:latin typeface="Arial Black" panose="020B0A04020102020204" pitchFamily="34" charset="0"/>
                <a:ea typeface="华文中宋" panose="02010600040101010101" pitchFamily="2" charset="-122"/>
              </a:rPr>
              <a:t>rchitecture</a:t>
            </a:r>
            <a:br>
              <a:rPr lang="en-US" altLang="zh-CN" sz="6000" dirty="0">
                <a:latin typeface="Arial Black" panose="020B0A04020102020204" pitchFamily="34" charset="0"/>
                <a:ea typeface="华文中宋" panose="02010600040101010101" pitchFamily="2" charset="-122"/>
              </a:rPr>
            </a:br>
            <a:r>
              <a:rPr lang="en-US" altLang="zh-CN" sz="6000" dirty="0">
                <a:latin typeface="Arial Black" panose="020B0A04020102020204" pitchFamily="34" charset="0"/>
                <a:ea typeface="华文中宋" panose="02010600040101010101" pitchFamily="2" charset="-122"/>
              </a:rPr>
              <a:t>--- </a:t>
            </a:r>
            <a:r>
              <a:rPr lang="en-US" altLang="zh-CN" sz="3600" dirty="0">
                <a:latin typeface="Arial Black" panose="020B0A04020102020204" pitchFamily="34" charset="0"/>
                <a:ea typeface="华文中宋" panose="02010600040101010101" pitchFamily="2" charset="-122"/>
              </a:rPr>
              <a:t>Perspective on an Emerging Discipline</a:t>
            </a:r>
            <a:br>
              <a:rPr lang="en-US" altLang="zh-CN" sz="3600" dirty="0">
                <a:latin typeface="Arial Black" panose="020B0A04020102020204" pitchFamily="34" charset="0"/>
                <a:ea typeface="华文中宋" panose="02010600040101010101" pitchFamily="2" charset="-122"/>
              </a:rPr>
            </a:br>
            <a:br>
              <a:rPr lang="en-US" altLang="zh-CN" sz="4800" dirty="0">
                <a:solidFill>
                  <a:schemeClr val="tx1"/>
                </a:solidFill>
                <a:latin typeface="Arial Black" panose="020B0A04020102020204" pitchFamily="34" charset="0"/>
                <a:ea typeface="华文中宋" panose="02010600040101010101" pitchFamily="2" charset="-122"/>
              </a:rPr>
            </a:br>
            <a:r>
              <a:rPr lang="zh-CN" altLang="en-US" sz="4800" dirty="0">
                <a:solidFill>
                  <a:schemeClr val="tx1"/>
                </a:solidFill>
                <a:latin typeface="Arial Black" panose="020B0A04020102020204" pitchFamily="34" charset="0"/>
                <a:ea typeface="华文中宋" panose="02010600040101010101" pitchFamily="2" charset="-122"/>
              </a:rPr>
              <a:t>软件体系结构</a:t>
            </a:r>
            <a:br>
              <a:rPr lang="zh-CN" altLang="en-US" sz="6000" dirty="0">
                <a:solidFill>
                  <a:schemeClr val="tx1"/>
                </a:solidFill>
                <a:latin typeface="Arial Black" panose="020B0A04020102020204" pitchFamily="34" charset="0"/>
                <a:ea typeface="华文中宋" panose="02010600040101010101" pitchFamily="2" charset="-122"/>
              </a:rPr>
            </a:br>
            <a:r>
              <a:rPr lang="en-US" altLang="zh-CN" sz="3600" dirty="0">
                <a:solidFill>
                  <a:schemeClr val="tx1"/>
                </a:solidFill>
                <a:latin typeface="Arial Black" panose="020B0A04020102020204" pitchFamily="34" charset="0"/>
                <a:ea typeface="华文中宋" panose="02010600040101010101" pitchFamily="2" charset="-122"/>
              </a:rPr>
              <a:t>------ </a:t>
            </a:r>
            <a:r>
              <a:rPr lang="zh-CN" altLang="en-US" sz="3600" dirty="0">
                <a:solidFill>
                  <a:schemeClr val="tx1"/>
                </a:solidFill>
                <a:latin typeface="Arial Black" panose="020B0A04020102020204" pitchFamily="34" charset="0"/>
                <a:ea typeface="华文中宋" panose="02010600040101010101" pitchFamily="2" charset="-122"/>
              </a:rPr>
              <a:t>一门初露端倪的学科</a:t>
            </a:r>
          </a:p>
        </p:txBody>
      </p:sp>
      <p:sp>
        <p:nvSpPr>
          <p:cNvPr id="2" name="矩形 1"/>
          <p:cNvSpPr/>
          <p:nvPr/>
        </p:nvSpPr>
        <p:spPr>
          <a:xfrm>
            <a:off x="9641310" y="3503914"/>
            <a:ext cx="2550690" cy="1077214"/>
          </a:xfrm>
          <a:prstGeom prst="rect">
            <a:avLst/>
          </a:prstGeom>
        </p:spPr>
        <p:txBody>
          <a:bodyPr wrap="none" lIns="91436" tIns="45718" rIns="91436" bIns="45718">
            <a:spAutoFit/>
          </a:bodyPr>
          <a:lstStyle/>
          <a:p>
            <a:pPr marL="0" indent="0" algn="r" eaLnBrk="1" fontAlgn="auto" hangingPunct="1">
              <a:lnSpc>
                <a:spcPct val="80000"/>
              </a:lnSpc>
              <a:spcAft>
                <a:spcPts val="0"/>
              </a:spcAft>
              <a:buFont typeface="Arial" panose="020B0604020202020204" pitchFamily="34" charset="0"/>
              <a:buNone/>
              <a:defRPr/>
            </a:pPr>
            <a:r>
              <a:rPr lang="zh-CN" altLang="en-US" sz="2000" b="1" dirty="0"/>
              <a:t>王备战</a:t>
            </a:r>
          </a:p>
          <a:p>
            <a:pPr marL="0" indent="0" algn="r" eaLnBrk="1" fontAlgn="auto" hangingPunct="1">
              <a:lnSpc>
                <a:spcPct val="80000"/>
              </a:lnSpc>
              <a:spcAft>
                <a:spcPts val="0"/>
              </a:spcAft>
              <a:buFont typeface="Arial" panose="020B0604020202020204" pitchFamily="34" charset="0"/>
              <a:buNone/>
              <a:defRPr/>
            </a:pPr>
            <a:r>
              <a:rPr lang="en-US" altLang="zh-CN" sz="2000" b="1" dirty="0">
                <a:hlinkClick r:id="rId4"/>
              </a:rPr>
              <a:t>wangbz@xmu.edu.cn</a:t>
            </a:r>
            <a:endParaRPr lang="en-US" altLang="zh-CN" sz="2000" b="1" dirty="0"/>
          </a:p>
          <a:p>
            <a:pPr marL="0" indent="0" algn="r" eaLnBrk="1" fontAlgn="auto" hangingPunct="1">
              <a:lnSpc>
                <a:spcPct val="80000"/>
              </a:lnSpc>
              <a:spcAft>
                <a:spcPts val="0"/>
              </a:spcAft>
              <a:buFont typeface="Arial" panose="020B0604020202020204" pitchFamily="34" charset="0"/>
              <a:buNone/>
              <a:defRPr/>
            </a:pPr>
            <a:r>
              <a:rPr lang="en-US" altLang="zh-CN" sz="2000" b="1" dirty="0"/>
              <a:t>13959238599(M)</a:t>
            </a:r>
          </a:p>
          <a:p>
            <a:pPr marL="0" indent="0" algn="r" eaLnBrk="1" fontAlgn="auto" hangingPunct="1">
              <a:lnSpc>
                <a:spcPct val="80000"/>
              </a:lnSpc>
              <a:spcAft>
                <a:spcPts val="0"/>
              </a:spcAft>
              <a:buFont typeface="Arial" panose="020B0604020202020204" pitchFamily="34" charset="0"/>
              <a:buNone/>
              <a:defRPr/>
            </a:pPr>
            <a:r>
              <a:rPr lang="zh-CN" altLang="en-US" sz="2000" b="1" dirty="0"/>
              <a:t>海韵园行政楼</a:t>
            </a:r>
            <a:r>
              <a:rPr lang="en-US" altLang="zh-CN" sz="2000" b="1" dirty="0"/>
              <a:t>A</a:t>
            </a:r>
            <a:r>
              <a:rPr lang="zh-CN" altLang="en-US" sz="2000" b="1" dirty="0"/>
              <a:t>座</a:t>
            </a:r>
            <a:r>
              <a:rPr lang="en-US" altLang="zh-CN" sz="2000" b="1" dirty="0"/>
              <a:t>506</a:t>
            </a:r>
          </a:p>
        </p:txBody>
      </p:sp>
    </p:spTree>
  </p:cSld>
  <p:clrMapOvr>
    <a:overrideClrMapping bg1="lt1" tx1="dk1" bg2="lt2" tx2="dk2" accent1="accent1" accent2="accent2" accent3="accent3" accent4="accent4" accent5="accent5" accent6="accent6" hlink="hlink" folHlink="folHlink"/>
  </p:clrMapOvr>
  <p:transition>
    <p:fade thruBlk="1"/>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10"/>
          </p:nvPr>
        </p:nvSpPr>
        <p:spPr>
          <a:xfrm>
            <a:off x="623392" y="1124744"/>
            <a:ext cx="11089232" cy="5328592"/>
          </a:xfrm>
        </p:spPr>
        <p:txBody>
          <a:bodyPr/>
          <a:lstStyle/>
          <a:p>
            <a:pPr marL="571500" indent="-571500" eaLnBrk="1" hangingPunct="1">
              <a:lnSpc>
                <a:spcPct val="100000"/>
              </a:lnSpc>
              <a:buFont typeface="Wingdings" panose="05000000000000000000" pitchFamily="2" charset="2"/>
              <a:buChar char="n"/>
            </a:pPr>
            <a:r>
              <a:rPr lang="zh-CN" altLang="en-US" sz="2800" dirty="0">
                <a:solidFill>
                  <a:schemeClr val="tx1"/>
                </a:solidFill>
                <a:highlight>
                  <a:srgbClr val="FFFF00"/>
                </a:highlight>
                <a:latin typeface="华文中宋" panose="02010600040101010101" pitchFamily="2" charset="-122"/>
                <a:ea typeface="华文中宋" panose="02010600040101010101" pitchFamily="2" charset="-122"/>
              </a:rPr>
              <a:t>总的来看，体系结构是由结构和功能各异、相互作用的部件集合，按照层次构成的。</a:t>
            </a:r>
            <a:endParaRPr lang="en-US" altLang="zh-CN" sz="2800" dirty="0">
              <a:highlight>
                <a:srgbClr val="FFFF00"/>
              </a:highlight>
              <a:latin typeface="华文中宋" panose="02010600040101010101" pitchFamily="2" charset="-122"/>
              <a:ea typeface="华文中宋" panose="02010600040101010101" pitchFamily="2" charset="-122"/>
            </a:endParaRPr>
          </a:p>
          <a:p>
            <a:pPr marL="571500" indent="-571500" eaLnBrk="1" hangingPunct="1">
              <a:lnSpc>
                <a:spcPct val="100000"/>
              </a:lnSpc>
              <a:buFont typeface="Wingdings" panose="05000000000000000000" pitchFamily="2" charset="2"/>
              <a:buChar char="n"/>
            </a:pPr>
            <a:r>
              <a:rPr lang="en-US" altLang="zh-CN" sz="2800" dirty="0">
                <a:solidFill>
                  <a:schemeClr val="tx1"/>
                </a:solidFill>
                <a:latin typeface="华文中宋" panose="02010600040101010101" pitchFamily="2" charset="-122"/>
                <a:ea typeface="华文中宋" panose="02010600040101010101" pitchFamily="2" charset="-122"/>
              </a:rPr>
              <a:t>SA</a:t>
            </a:r>
            <a:r>
              <a:rPr lang="zh-CN" altLang="en-US" sz="2800" dirty="0">
                <a:solidFill>
                  <a:schemeClr val="tx1"/>
                </a:solidFill>
                <a:latin typeface="华文中宋" panose="02010600040101010101" pitchFamily="2" charset="-122"/>
                <a:ea typeface="华文中宋" panose="02010600040101010101" pitchFamily="2" charset="-122"/>
              </a:rPr>
              <a:t>对</a:t>
            </a:r>
            <a:r>
              <a:rPr lang="en-US" altLang="zh-CN" sz="2800" dirty="0">
                <a:solidFill>
                  <a:schemeClr val="tx1"/>
                </a:solidFill>
                <a:latin typeface="华文中宋" panose="02010600040101010101" pitchFamily="2" charset="-122"/>
                <a:ea typeface="华文中宋" panose="02010600040101010101" pitchFamily="2" charset="-122"/>
              </a:rPr>
              <a:t>SE</a:t>
            </a:r>
            <a:r>
              <a:rPr lang="zh-CN" altLang="en-US" sz="2800" dirty="0">
                <a:solidFill>
                  <a:schemeClr val="tx1"/>
                </a:solidFill>
                <a:latin typeface="华文中宋" panose="02010600040101010101" pitchFamily="2" charset="-122"/>
                <a:ea typeface="华文中宋" panose="02010600040101010101" pitchFamily="2" charset="-122"/>
              </a:rPr>
              <a:t>的贡献</a:t>
            </a:r>
            <a:endParaRPr lang="en-US" altLang="zh-CN" sz="2800" dirty="0">
              <a:solidFill>
                <a:schemeClr val="tx1"/>
              </a:solidFill>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开发团队的组织结构；</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捕获需求；</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设计方案的选择；</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分析和描述复杂系统的高层属性；</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人员交流；</a:t>
            </a:r>
          </a:p>
          <a:p>
            <a:pPr lvl="1" eaLnBrk="1" hangingPunct="1">
              <a:lnSpc>
                <a:spcPct val="100000"/>
              </a:lnSpc>
              <a:buFont typeface="Wingdings" panose="05000000000000000000" pitchFamily="2" charset="2"/>
              <a:buChar char="u"/>
            </a:pPr>
            <a:r>
              <a:rPr lang="zh-CN" altLang="en-US" sz="2000" dirty="0">
                <a:latin typeface="华文中宋" panose="02010600040101010101" pitchFamily="2" charset="-122"/>
                <a:ea typeface="华文中宋" panose="02010600040101010101" pitchFamily="2" charset="-122"/>
              </a:rPr>
              <a:t>技术进步；</a:t>
            </a:r>
          </a:p>
          <a:p>
            <a:pPr lvl="1" eaLnBrk="1" hangingPunct="1">
              <a:lnSpc>
                <a:spcPct val="90000"/>
              </a:lnSpc>
              <a:buFont typeface="Wingdings" panose="05000000000000000000" pitchFamily="2" charset="2"/>
              <a:buChar char="u"/>
            </a:pPr>
            <a:r>
              <a:rPr lang="en-US" altLang="zh-CN" sz="2000" dirty="0">
                <a:latin typeface="华文中宋" panose="02010600040101010101" pitchFamily="2" charset="-122"/>
                <a:ea typeface="华文中宋" panose="02010600040101010101" pitchFamily="2" charset="-122"/>
              </a:rPr>
              <a:t>……</a:t>
            </a:r>
          </a:p>
          <a:p>
            <a:pPr marL="571500" indent="-571500" eaLnBrk="1" hangingPunct="1">
              <a:lnSpc>
                <a:spcPct val="90000"/>
              </a:lnSpc>
              <a:buFont typeface="Arial" panose="020B0604020202020204" pitchFamily="34" charset="0"/>
              <a:buChar char="•"/>
            </a:pPr>
            <a:endParaRPr lang="en-US" altLang="zh-CN" dirty="0"/>
          </a:p>
        </p:txBody>
      </p:sp>
      <p:sp>
        <p:nvSpPr>
          <p:cNvPr id="7" name="内容占位符 2"/>
          <p:cNvSpPr>
            <a:spLocks noGrp="1"/>
          </p:cNvSpPr>
          <p:nvPr>
            <p:ph idx="10"/>
          </p:nvPr>
        </p:nvSpPr>
        <p:spPr>
          <a:xfrm>
            <a:off x="504056" y="258982"/>
            <a:ext cx="8976320" cy="667156"/>
          </a:xfrm>
        </p:spPr>
        <p:txBody>
          <a:bodyPr/>
          <a:lstStyle/>
          <a:p>
            <a:r>
              <a:rPr lang="en-US" altLang="zh-CN" dirty="0">
                <a:latin typeface="宋体" panose="02010600030101010101" pitchFamily="2" charset="-122"/>
              </a:rPr>
              <a:t>§1.1 </a:t>
            </a:r>
            <a:r>
              <a:rPr lang="zh-CN" altLang="en-US" dirty="0"/>
              <a:t>软件体系结构的发展</a:t>
            </a:r>
          </a:p>
        </p:txBody>
      </p:sp>
    </p:spTree>
    <p:extLst>
      <p:ext uri="{BB962C8B-B14F-4D97-AF65-F5344CB8AC3E}">
        <p14:creationId xmlns:p14="http://schemas.microsoft.com/office/powerpoint/2010/main" val="3227545496"/>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504056" y="1268760"/>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8" name="Rectangle 3"/>
          <p:cNvSpPr txBox="1">
            <a:spLocks noChangeArrowheads="1"/>
          </p:cNvSpPr>
          <p:nvPr/>
        </p:nvSpPr>
        <p:spPr>
          <a:xfrm>
            <a:off x="695400" y="1268760"/>
            <a:ext cx="10945216"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开发团队的组织结构</a:t>
            </a:r>
            <a:endParaRPr lang="en-US" altLang="zh-CN" kern="0" dirty="0"/>
          </a:p>
          <a:p>
            <a:pPr lvl="1" eaLnBrk="1" hangingPunct="1">
              <a:lnSpc>
                <a:spcPct val="30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按体系结构设计出的组件，划分开发小组；</a:t>
            </a:r>
          </a:p>
          <a:p>
            <a:pPr lvl="1" eaLnBrk="1" hangingPunct="1">
              <a:lnSpc>
                <a:spcPct val="30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构建新的类似系统时，每个小组贡献自己的组件。</a:t>
            </a:r>
          </a:p>
        </p:txBody>
      </p:sp>
    </p:spTree>
    <p:extLst>
      <p:ext uri="{BB962C8B-B14F-4D97-AF65-F5344CB8AC3E}">
        <p14:creationId xmlns:p14="http://schemas.microsoft.com/office/powerpoint/2010/main" val="2370242062"/>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8461" y="188640"/>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9" name="Rectangle 3"/>
          <p:cNvSpPr txBox="1">
            <a:spLocks noChangeArrowheads="1"/>
          </p:cNvSpPr>
          <p:nvPr/>
        </p:nvSpPr>
        <p:spPr>
          <a:xfrm>
            <a:off x="695400" y="1268760"/>
            <a:ext cx="11060147" cy="4958011"/>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捕获需求</a:t>
            </a:r>
            <a:endParaRPr lang="en-US" altLang="zh-CN" sz="32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软件相似性存在否？</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通过对相似系统的总结、吸收，更利于理解新的相似系统的需求；</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用户在旧系统基础上提出新需求。</a:t>
            </a:r>
          </a:p>
        </p:txBody>
      </p:sp>
    </p:spTree>
    <p:extLst>
      <p:ext uri="{BB962C8B-B14F-4D97-AF65-F5344CB8AC3E}">
        <p14:creationId xmlns:p14="http://schemas.microsoft.com/office/powerpoint/2010/main" val="4150488406"/>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8" name="Rectangle 2"/>
          <p:cNvSpPr txBox="1">
            <a:spLocks noChangeArrowheads="1"/>
          </p:cNvSpPr>
          <p:nvPr/>
        </p:nvSpPr>
        <p:spPr>
          <a:xfrm>
            <a:off x="504056" y="1196752"/>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9" name="Rectangle 3"/>
          <p:cNvSpPr txBox="1">
            <a:spLocks noChangeArrowheads="1"/>
          </p:cNvSpPr>
          <p:nvPr/>
        </p:nvSpPr>
        <p:spPr>
          <a:xfrm>
            <a:off x="623392" y="1412776"/>
            <a:ext cx="10657184"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设计方案的选择</a:t>
            </a:r>
            <a:endParaRPr lang="en-US" altLang="zh-CN" sz="32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highlight>
                  <a:srgbClr val="FFFF00"/>
                </a:highlight>
                <a:latin typeface="华文中宋" panose="02010600040101010101" pitchFamily="2" charset="-122"/>
                <a:ea typeface="华文中宋" panose="02010600040101010101" pitchFamily="2" charset="-122"/>
              </a:rPr>
              <a:t>设计是一种不断生成目标和备选方案的过程；</a:t>
            </a:r>
            <a:endParaRPr lang="en-US" altLang="zh-CN" sz="2800" kern="0" dirty="0">
              <a:highlight>
                <a:srgbClr val="FFFF00"/>
              </a:highligh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有众多已有体系结构供参考；</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通过对体系结构的度量，可知哪种体系结构最有效。</a:t>
            </a:r>
          </a:p>
        </p:txBody>
      </p:sp>
    </p:spTree>
    <p:extLst>
      <p:ext uri="{BB962C8B-B14F-4D97-AF65-F5344CB8AC3E}">
        <p14:creationId xmlns:p14="http://schemas.microsoft.com/office/powerpoint/2010/main" val="1107563424"/>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457200" y="1033859"/>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sz="4000" kern="0" dirty="0"/>
          </a:p>
        </p:txBody>
      </p:sp>
      <p:sp>
        <p:nvSpPr>
          <p:cNvPr id="8" name="Rectangle 3"/>
          <p:cNvSpPr txBox="1">
            <a:spLocks noChangeArrowheads="1"/>
          </p:cNvSpPr>
          <p:nvPr/>
        </p:nvSpPr>
        <p:spPr>
          <a:xfrm>
            <a:off x="623392" y="1340768"/>
            <a:ext cx="10873208"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分析和描述复杂系统的高层属性，方便人员交流</a:t>
            </a:r>
            <a:endParaRPr lang="en-US" altLang="zh-CN" kern="0" dirty="0"/>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cs typeface="+mn-cs"/>
              </a:rPr>
              <a:t>知道了采用的体系结构，也就知道了此系统有何优缺点；</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cs typeface="+mn-cs"/>
              </a:rPr>
              <a:t>对体系结构的命名，使交流变得简单。</a:t>
            </a:r>
          </a:p>
        </p:txBody>
      </p:sp>
    </p:spTree>
    <p:extLst>
      <p:ext uri="{BB962C8B-B14F-4D97-AF65-F5344CB8AC3E}">
        <p14:creationId xmlns:p14="http://schemas.microsoft.com/office/powerpoint/2010/main" val="1528095431"/>
      </p:ext>
    </p:extLst>
  </p:cSld>
  <p:clrMapOvr>
    <a:masterClrMapping/>
  </p:clrMapOvr>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526333" y="926138"/>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8" name="Rectangle 3"/>
          <p:cNvSpPr txBox="1">
            <a:spLocks noChangeArrowheads="1"/>
          </p:cNvSpPr>
          <p:nvPr/>
        </p:nvSpPr>
        <p:spPr>
          <a:xfrm>
            <a:off x="596198" y="980728"/>
            <a:ext cx="10999604" cy="5760640"/>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dirty="0">
                <a:solidFill>
                  <a:srgbClr val="A61D38"/>
                </a:solidFill>
                <a:latin typeface="黑体" panose="02010609060101010101" pitchFamily="49" charset="-122"/>
                <a:ea typeface="黑体" panose="02010609060101010101" pitchFamily="49" charset="-122"/>
                <a:cs typeface="Times New Roman" pitchFamily="18" charset="0"/>
              </a:rPr>
              <a:t>技术进步</a:t>
            </a:r>
            <a:endParaRPr lang="en-US" altLang="zh-CN" sz="32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技术和方法的关系；</a:t>
            </a:r>
            <a:endParaRPr lang="en-US" altLang="zh-CN" sz="2800" kern="0" dirty="0">
              <a:latin typeface="华文中宋" panose="02010600040101010101" pitchFamily="2" charset="-122"/>
              <a:ea typeface="华文中宋" panose="02010600040101010101" pitchFamily="2" charset="-122"/>
            </a:endParaRPr>
          </a:p>
          <a:p>
            <a:pPr lvl="1" eaLnBrk="1" hangingPunct="1">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每个新的体系结构的诞生，都给技术的进步带来深远影响：</a:t>
            </a:r>
          </a:p>
          <a:p>
            <a:pPr lvl="2" eaLnBrk="1" hangingPunct="1"/>
            <a:r>
              <a:rPr lang="en-US" altLang="zh-CN" sz="2800" kern="0" dirty="0">
                <a:ea typeface="华文中宋" panose="02010600040101010101" pitchFamily="2" charset="-122"/>
                <a:cs typeface="Times New Roman" panose="02020603050405020304" pitchFamily="18" charset="0"/>
              </a:rPr>
              <a:t>WWW</a:t>
            </a:r>
          </a:p>
          <a:p>
            <a:pPr lvl="2" eaLnBrk="1" hangingPunct="1"/>
            <a:r>
              <a:rPr lang="zh-CN" altLang="en-US" sz="2800" kern="0" dirty="0">
                <a:ea typeface="华文中宋" panose="02010600040101010101" pitchFamily="2" charset="-122"/>
                <a:cs typeface="Times New Roman" panose="02020603050405020304" pitchFamily="18" charset="0"/>
              </a:rPr>
              <a:t>三层结构</a:t>
            </a:r>
          </a:p>
          <a:p>
            <a:pPr lvl="2" eaLnBrk="1" hangingPunct="1"/>
            <a:r>
              <a:rPr lang="en-US" altLang="zh-CN" sz="2800" kern="0" dirty="0">
                <a:ea typeface="华文中宋" panose="02010600040101010101" pitchFamily="2" charset="-122"/>
                <a:cs typeface="Times New Roman" panose="02020603050405020304" pitchFamily="18" charset="0"/>
              </a:rPr>
              <a:t>CORBA</a:t>
            </a:r>
          </a:p>
          <a:p>
            <a:pPr lvl="2" eaLnBrk="1" hangingPunct="1"/>
            <a:r>
              <a:rPr lang="en-US" altLang="zh-CN" sz="2800" kern="0" dirty="0">
                <a:ea typeface="华文中宋" panose="02010600040101010101" pitchFamily="2" charset="-122"/>
                <a:cs typeface="Times New Roman" panose="02020603050405020304" pitchFamily="18" charset="0"/>
              </a:rPr>
              <a:t>AJAX</a:t>
            </a:r>
          </a:p>
          <a:p>
            <a:pPr lvl="2" eaLnBrk="1" hangingPunct="1"/>
            <a:r>
              <a:rPr lang="en-US" altLang="zh-CN" sz="2800" kern="0" dirty="0" err="1">
                <a:ea typeface="华文中宋" panose="02010600040101010101" pitchFamily="2" charset="-122"/>
                <a:cs typeface="Times New Roman" panose="02020603050405020304" pitchFamily="18" charset="0"/>
              </a:rPr>
              <a:t>JavaEE</a:t>
            </a:r>
            <a:endParaRPr lang="en-US" altLang="zh-CN" sz="2800" kern="0" dirty="0">
              <a:ea typeface="华文中宋" panose="02010600040101010101" pitchFamily="2" charset="-122"/>
              <a:cs typeface="Times New Roman" panose="02020603050405020304" pitchFamily="18" charset="0"/>
            </a:endParaRPr>
          </a:p>
          <a:p>
            <a:pPr lvl="2" eaLnBrk="1" hangingPunct="1"/>
            <a:r>
              <a:rPr lang="en-US" altLang="zh-CN" sz="2800" kern="0" dirty="0">
                <a:ea typeface="华文中宋" panose="02010600040101010101" pitchFamily="2" charset="-122"/>
                <a:cs typeface="Times New Roman" panose="02020603050405020304" pitchFamily="18" charset="0"/>
              </a:rPr>
              <a:t>.NET</a:t>
            </a:r>
          </a:p>
          <a:p>
            <a:pPr lvl="2" eaLnBrk="1" hangingPunct="1"/>
            <a:r>
              <a:rPr lang="en-US" altLang="zh-CN" sz="2800" kern="0" dirty="0">
                <a:ea typeface="华文中宋" panose="02010600040101010101" pitchFamily="2" charset="-122"/>
                <a:cs typeface="Times New Roman" panose="02020603050405020304" pitchFamily="18" charset="0"/>
              </a:rPr>
              <a:t>MVC</a:t>
            </a:r>
          </a:p>
          <a:p>
            <a:pPr lvl="2" eaLnBrk="1" hangingPunct="1"/>
            <a:r>
              <a:rPr lang="en-US" altLang="zh-CN" sz="2800" kern="0" dirty="0">
                <a:latin typeface="Times New Roman" panose="02020603050405020304" pitchFamily="18" charset="0"/>
                <a:ea typeface="华文中宋" panose="02010600040101010101" pitchFamily="2" charset="-122"/>
                <a:cs typeface="Times New Roman" panose="02020603050405020304" pitchFamily="18" charset="0"/>
              </a:rPr>
              <a:t>…</a:t>
            </a:r>
          </a:p>
        </p:txBody>
      </p:sp>
    </p:spTree>
    <p:extLst>
      <p:ext uri="{BB962C8B-B14F-4D97-AF65-F5344CB8AC3E}">
        <p14:creationId xmlns:p14="http://schemas.microsoft.com/office/powerpoint/2010/main" val="11106769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767408" y="1067062"/>
            <a:ext cx="410445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en-US" altLang="zh-CN" kern="0" dirty="0"/>
              <a:t>SE</a:t>
            </a:r>
            <a:r>
              <a:rPr lang="zh-CN" altLang="en-US" kern="0" dirty="0"/>
              <a:t>的目标是什么？</a:t>
            </a:r>
          </a:p>
        </p:txBody>
      </p:sp>
      <p:sp>
        <p:nvSpPr>
          <p:cNvPr id="8" name="WordArt 3"/>
          <p:cNvSpPr>
            <a:spLocks noChangeArrowheads="1" noChangeShapeType="1" noTextEdit="1"/>
          </p:cNvSpPr>
          <p:nvPr/>
        </p:nvSpPr>
        <p:spPr bwMode="auto">
          <a:xfrm>
            <a:off x="1271588" y="1988840"/>
            <a:ext cx="10009112" cy="4249341"/>
          </a:xfrm>
          <a:prstGeom prst="rect">
            <a:avLst/>
          </a:prstGeom>
        </p:spPr>
        <p:txBody>
          <a:bodyPr wrap="none" fromWordArt="1">
            <a:prstTxWarp prst="textPlain">
              <a:avLst>
                <a:gd name="adj" fmla="val 50000"/>
              </a:avLst>
            </a:prstTxWarp>
          </a:bodyPr>
          <a:lstStyle/>
          <a:p>
            <a:pPr algn="ctr"/>
            <a:r>
              <a:rPr lang="zh-CN" altLang="en-US" sz="9600" b="1" kern="10" dirty="0">
                <a:ln w="12700">
                  <a:solidFill>
                    <a:srgbClr val="EAEAEA"/>
                  </a:solidFill>
                  <a:round/>
                  <a:headEnd/>
                  <a:tailEnd/>
                </a:ln>
                <a:gradFill rotWithShape="1">
                  <a:gsLst>
                    <a:gs pos="0">
                      <a:srgbClr val="A603AB"/>
                    </a:gs>
                    <a:gs pos="12000">
                      <a:srgbClr val="E81766"/>
                    </a:gs>
                    <a:gs pos="27000">
                      <a:srgbClr val="EE3F17"/>
                    </a:gs>
                    <a:gs pos="48000">
                      <a:srgbClr val="FFFF00"/>
                    </a:gs>
                    <a:gs pos="64999">
                      <a:srgbClr val="1A8D48"/>
                    </a:gs>
                    <a:gs pos="78999">
                      <a:srgbClr val="0819FB"/>
                    </a:gs>
                    <a:gs pos="100000">
                      <a:srgbClr val="A603AB"/>
                    </a:gs>
                  </a:gsLst>
                  <a:lin ang="0" scaled="1"/>
                </a:gradFill>
                <a:latin typeface="华文隶书" panose="02010800040101010101" pitchFamily="2" charset="-122"/>
                <a:ea typeface="华文隶书" panose="02010800040101010101" pitchFamily="2" charset="-122"/>
              </a:rPr>
              <a:t>软件质量</a:t>
            </a:r>
          </a:p>
        </p:txBody>
      </p:sp>
    </p:spTree>
    <p:extLst>
      <p:ext uri="{BB962C8B-B14F-4D97-AF65-F5344CB8AC3E}">
        <p14:creationId xmlns:p14="http://schemas.microsoft.com/office/powerpoint/2010/main" val="207595917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4" name="Rectangle 3"/>
          <p:cNvSpPr txBox="1">
            <a:spLocks noChangeArrowheads="1"/>
          </p:cNvSpPr>
          <p:nvPr/>
        </p:nvSpPr>
        <p:spPr>
          <a:xfrm>
            <a:off x="695400" y="1268760"/>
            <a:ext cx="1103268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软件质量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运行时质量；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非运行时质量；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体系结构质量。</a:t>
            </a:r>
          </a:p>
        </p:txBody>
      </p:sp>
    </p:spTree>
    <p:extLst>
      <p:ext uri="{BB962C8B-B14F-4D97-AF65-F5344CB8AC3E}">
        <p14:creationId xmlns:p14="http://schemas.microsoft.com/office/powerpoint/2010/main" val="887021779"/>
      </p:ext>
    </p:extLst>
  </p:cSld>
  <p:clrMapOvr>
    <a:masterClrMapping/>
  </p:clrMapOvr>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Arial" panose="020B0604020202020204" pitchFamily="34" charset="0"/>
              <a:buChar char="•"/>
            </a:pPr>
            <a:endParaRPr lang="zh-CN" altLang="en-US" kern="0" dirty="0"/>
          </a:p>
        </p:txBody>
      </p:sp>
      <p:sp>
        <p:nvSpPr>
          <p:cNvPr id="4" name="Rectangle 3"/>
          <p:cNvSpPr txBox="1">
            <a:spLocks noChangeArrowheads="1"/>
          </p:cNvSpPr>
          <p:nvPr/>
        </p:nvSpPr>
        <p:spPr>
          <a:xfrm>
            <a:off x="695400" y="1268760"/>
            <a:ext cx="10801200" cy="5400600"/>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通过观察可以得知的质量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它是否在做你所期望的事情？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它用起来方便吗？</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计算结果正确吗？</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算了多久？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它多久崩溃或者停止工作一次？</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en-US" altLang="zh-CN" sz="2800" kern="0" dirty="0">
                <a:latin typeface="华文中宋" panose="02010600040101010101" pitchFamily="2" charset="-122"/>
                <a:ea typeface="华文中宋" panose="02010600040101010101" pitchFamily="2" charset="-122"/>
              </a:rPr>
              <a:t>……</a:t>
            </a:r>
            <a:endParaRPr lang="zh-CN" altLang="en-US" sz="280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578515413"/>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623392" y="1340768"/>
            <a:ext cx="10657184"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通过观察</a:t>
            </a:r>
            <a:r>
              <a:rPr lang="zh-CN" altLang="en-US" sz="3600" b="1" dirty="0">
                <a:latin typeface="黑体" panose="02010609060101010101" pitchFamily="49" charset="-122"/>
                <a:ea typeface="黑体" panose="02010609060101010101" pitchFamily="49" charset="-122"/>
                <a:cs typeface="Times New Roman" pitchFamily="18" charset="0"/>
              </a:rPr>
              <a:t>不</a:t>
            </a: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能得知的质量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这个系统开发了多久？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被测试了多久？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被集成了多久？</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它的成本是多少？</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很容易修改吗？</a:t>
            </a:r>
            <a:endParaRPr lang="en-US" altLang="zh-CN" sz="2800" kern="0" dirty="0">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en-US" altLang="zh-CN" sz="2800" kern="0" dirty="0">
                <a:latin typeface="华文中宋" panose="02010600040101010101" pitchFamily="2" charset="-122"/>
                <a:ea typeface="华文中宋" panose="02010600040101010101" pitchFamily="2" charset="-122"/>
              </a:rPr>
              <a:t>……</a:t>
            </a:r>
            <a:endParaRPr lang="zh-CN" altLang="en-US" sz="280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576270233"/>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882516" y="2554433"/>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101111" y="2983068"/>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495600" y="2373779"/>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500519" y="2821501"/>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00518" y="327833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499261" y="373099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495600" y="4192227"/>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 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EF6748F-B443-4B6F-B2B1-4CCE548CBE8A}"/>
              </a:ext>
            </a:extLst>
          </p:cNvPr>
          <p:cNvSpPr txBox="1"/>
          <p:nvPr/>
        </p:nvSpPr>
        <p:spPr>
          <a:xfrm>
            <a:off x="2495600" y="1916832"/>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三次数学危机</a:t>
            </a:r>
          </a:p>
        </p:txBody>
      </p:sp>
    </p:spTree>
    <p:extLst>
      <p:ext uri="{BB962C8B-B14F-4D97-AF65-F5344CB8AC3E}">
        <p14:creationId xmlns:p14="http://schemas.microsoft.com/office/powerpoint/2010/main" val="1558991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17835"/>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695400" y="1124744"/>
            <a:ext cx="11039400" cy="525658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600" b="1" dirty="0">
                <a:solidFill>
                  <a:srgbClr val="A61D38"/>
                </a:solidFill>
                <a:latin typeface="黑体" panose="02010609060101010101" pitchFamily="49" charset="-122"/>
                <a:ea typeface="黑体" panose="02010609060101010101" pitchFamily="49" charset="-122"/>
                <a:cs typeface="Times New Roman" pitchFamily="18" charset="0"/>
              </a:rPr>
              <a:t>软件质量</a:t>
            </a:r>
            <a:endParaRPr lang="en-US" altLang="zh-CN" sz="3600" b="1" dirty="0">
              <a:solidFill>
                <a:srgbClr val="A61D38"/>
              </a:solidFill>
              <a:latin typeface="黑体" panose="02010609060101010101" pitchFamily="49" charset="-122"/>
              <a:ea typeface="黑体" panose="02010609060101010101" pitchFamily="49" charset="-122"/>
              <a:cs typeface="Times New Roman" pitchFamily="18" charset="0"/>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了解了一个方面的质量，并不能对你了解其他方面的质量有多大帮助；</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但，如果改变结构从而提高一个质量，经常会影响其它质量；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体系结构的选择极大地影响软件质量，但并不能影响所有的质量；</a:t>
            </a:r>
          </a:p>
          <a:p>
            <a:pPr lvl="1" eaLnBrk="1" hangingPunct="1">
              <a:lnSpc>
                <a:spcPct val="150000"/>
              </a:lnSpc>
              <a:buFont typeface="Wingdings" panose="05000000000000000000" pitchFamily="2" charset="2"/>
              <a:buChar char="u"/>
            </a:pPr>
            <a:r>
              <a:rPr lang="zh-CN" altLang="en-US" sz="2800" kern="0" dirty="0">
                <a:solidFill>
                  <a:srgbClr val="C00000"/>
                </a:solidFill>
                <a:highlight>
                  <a:srgbClr val="FFFF00"/>
                </a:highlight>
                <a:latin typeface="华文中宋" panose="02010600040101010101" pitchFamily="2" charset="-122"/>
                <a:ea typeface="华文中宋" panose="02010600040101010101" pitchFamily="2" charset="-122"/>
              </a:rPr>
              <a:t>体系结构只为获得某个质量创造条件，但并不能保证肯定获得。</a:t>
            </a:r>
            <a:endParaRPr lang="en-US" altLang="zh-CN" sz="2800" kern="0" dirty="0">
              <a:solidFill>
                <a:srgbClr val="C00000"/>
              </a:solidFill>
              <a:highlight>
                <a:srgbClr val="FFFF00"/>
              </a:highligh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solidFill>
                  <a:srgbClr val="C00000"/>
                </a:solidFill>
                <a:latin typeface="华文中宋" panose="02010600040101010101" pitchFamily="2" charset="-122"/>
                <a:ea typeface="华文中宋" panose="02010600040101010101" pitchFamily="2" charset="-122"/>
              </a:rPr>
              <a:t>软件的质量属性？</a:t>
            </a:r>
          </a:p>
        </p:txBody>
      </p:sp>
    </p:spTree>
    <p:extLst>
      <p:ext uri="{BB962C8B-B14F-4D97-AF65-F5344CB8AC3E}">
        <p14:creationId xmlns:p14="http://schemas.microsoft.com/office/powerpoint/2010/main" val="2247691427"/>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9696400"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9" name="Rectangle 2"/>
          <p:cNvSpPr txBox="1">
            <a:spLocks noChangeArrowheads="1"/>
          </p:cNvSpPr>
          <p:nvPr/>
        </p:nvSpPr>
        <p:spPr>
          <a:xfrm>
            <a:off x="504056" y="1052736"/>
            <a:ext cx="465584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影响软件质量的因素</a:t>
            </a:r>
          </a:p>
        </p:txBody>
      </p:sp>
      <p:sp>
        <p:nvSpPr>
          <p:cNvPr id="10" name="Rectangle 3"/>
          <p:cNvSpPr txBox="1">
            <a:spLocks noChangeArrowheads="1"/>
          </p:cNvSpPr>
          <p:nvPr/>
        </p:nvSpPr>
        <p:spPr>
          <a:xfrm>
            <a:off x="1271464" y="1844824"/>
            <a:ext cx="403860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en-US" altLang="zh-CN" sz="2800" kern="0" dirty="0"/>
              <a:t>Correctness</a:t>
            </a:r>
          </a:p>
          <a:p>
            <a:pPr eaLnBrk="1" hangingPunct="1">
              <a:buFont typeface="Wingdings" panose="05000000000000000000" pitchFamily="2" charset="2"/>
              <a:buChar char="u"/>
            </a:pPr>
            <a:r>
              <a:rPr lang="en-US" altLang="zh-CN" sz="2800" kern="0" dirty="0"/>
              <a:t>Functionality</a:t>
            </a:r>
          </a:p>
          <a:p>
            <a:pPr eaLnBrk="1" hangingPunct="1">
              <a:buFont typeface="Wingdings" panose="05000000000000000000" pitchFamily="2" charset="2"/>
              <a:buChar char="u"/>
            </a:pPr>
            <a:r>
              <a:rPr lang="en-US" altLang="zh-CN" sz="2800" kern="0" dirty="0"/>
              <a:t>Performance</a:t>
            </a:r>
          </a:p>
          <a:p>
            <a:pPr eaLnBrk="1" hangingPunct="1">
              <a:buFont typeface="Wingdings" panose="05000000000000000000" pitchFamily="2" charset="2"/>
              <a:buChar char="u"/>
            </a:pPr>
            <a:r>
              <a:rPr lang="en-US" altLang="zh-CN" sz="2800" kern="0" dirty="0"/>
              <a:t>Security </a:t>
            </a:r>
          </a:p>
          <a:p>
            <a:pPr eaLnBrk="1" hangingPunct="1">
              <a:buFont typeface="Wingdings" panose="05000000000000000000" pitchFamily="2" charset="2"/>
              <a:buChar char="u"/>
            </a:pPr>
            <a:r>
              <a:rPr lang="en-US" altLang="zh-CN" sz="2800" kern="0" dirty="0"/>
              <a:t>Robustness</a:t>
            </a:r>
          </a:p>
          <a:p>
            <a:pPr eaLnBrk="1" hangingPunct="1">
              <a:buFont typeface="Wingdings" panose="05000000000000000000" pitchFamily="2" charset="2"/>
              <a:buChar char="u"/>
            </a:pPr>
            <a:r>
              <a:rPr lang="en-US" altLang="zh-CN" sz="2800" kern="0" dirty="0"/>
              <a:t>Availability</a:t>
            </a:r>
          </a:p>
          <a:p>
            <a:pPr eaLnBrk="1" hangingPunct="1">
              <a:buFont typeface="Wingdings" panose="05000000000000000000" pitchFamily="2" charset="2"/>
              <a:buChar char="u"/>
            </a:pPr>
            <a:r>
              <a:rPr lang="en-US" altLang="zh-CN" sz="2800" kern="0" dirty="0"/>
              <a:t>Usability</a:t>
            </a:r>
          </a:p>
        </p:txBody>
      </p:sp>
      <p:sp>
        <p:nvSpPr>
          <p:cNvPr id="11" name="Rectangle 4"/>
          <p:cNvSpPr txBox="1">
            <a:spLocks noChangeArrowheads="1"/>
          </p:cNvSpPr>
          <p:nvPr/>
        </p:nvSpPr>
        <p:spPr>
          <a:xfrm>
            <a:off x="5804892" y="1844824"/>
            <a:ext cx="403860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en-US" altLang="zh-CN" sz="2800" kern="0" dirty="0"/>
              <a:t>Modifiability </a:t>
            </a:r>
          </a:p>
          <a:p>
            <a:pPr eaLnBrk="1" hangingPunct="1">
              <a:buFont typeface="Wingdings" panose="05000000000000000000" pitchFamily="2" charset="2"/>
              <a:buChar char="u"/>
            </a:pPr>
            <a:r>
              <a:rPr lang="en-US" altLang="zh-CN" sz="2800" kern="0" dirty="0"/>
              <a:t>Portability</a:t>
            </a:r>
          </a:p>
          <a:p>
            <a:pPr eaLnBrk="1" hangingPunct="1">
              <a:buFont typeface="Wingdings" panose="05000000000000000000" pitchFamily="2" charset="2"/>
              <a:buChar char="u"/>
            </a:pPr>
            <a:r>
              <a:rPr lang="en-US" altLang="zh-CN" sz="2800" kern="0" dirty="0"/>
              <a:t>Reusability </a:t>
            </a:r>
          </a:p>
          <a:p>
            <a:pPr eaLnBrk="1" hangingPunct="1">
              <a:buFont typeface="Wingdings" panose="05000000000000000000" pitchFamily="2" charset="2"/>
              <a:buChar char="u"/>
            </a:pPr>
            <a:r>
              <a:rPr lang="en-US" altLang="zh-CN" sz="2800" kern="0" dirty="0"/>
              <a:t>Integrability</a:t>
            </a:r>
          </a:p>
          <a:p>
            <a:pPr eaLnBrk="1" hangingPunct="1">
              <a:buFont typeface="Wingdings" panose="05000000000000000000" pitchFamily="2" charset="2"/>
              <a:buChar char="u"/>
            </a:pPr>
            <a:r>
              <a:rPr lang="en-US" altLang="zh-CN" sz="2800" kern="0" dirty="0"/>
              <a:t>Testability </a:t>
            </a:r>
          </a:p>
          <a:p>
            <a:pPr eaLnBrk="1" hangingPunct="1">
              <a:buFont typeface="Wingdings" panose="05000000000000000000" pitchFamily="2" charset="2"/>
              <a:buChar char="u"/>
            </a:pPr>
            <a:r>
              <a:rPr lang="en-US" altLang="zh-CN" sz="2800" kern="0" dirty="0"/>
              <a:t>Compatibility</a:t>
            </a:r>
          </a:p>
          <a:p>
            <a:pPr eaLnBrk="1" hangingPunct="1">
              <a:buFont typeface="Wingdings" panose="05000000000000000000" pitchFamily="2" charset="2"/>
              <a:buChar char="u"/>
            </a:pPr>
            <a:r>
              <a:rPr lang="en-US" altLang="zh-CN" sz="2800" kern="0" dirty="0"/>
              <a:t>Economy</a:t>
            </a:r>
          </a:p>
        </p:txBody>
      </p:sp>
    </p:spTree>
    <p:extLst>
      <p:ext uri="{BB962C8B-B14F-4D97-AF65-F5344CB8AC3E}">
        <p14:creationId xmlns:p14="http://schemas.microsoft.com/office/powerpoint/2010/main" val="411428480"/>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457200" y="999271"/>
            <a:ext cx="806489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Correctness/Functionality </a:t>
            </a:r>
            <a:r>
              <a:rPr lang="zh-CN" altLang="en-US" sz="3200" kern="0" dirty="0">
                <a:latin typeface="华文中宋" panose="02010600040101010101" pitchFamily="2" charset="-122"/>
                <a:ea typeface="华文中宋" panose="02010600040101010101" pitchFamily="2" charset="-122"/>
              </a:rPr>
              <a:t>功能正确</a:t>
            </a:r>
          </a:p>
        </p:txBody>
      </p:sp>
      <p:sp>
        <p:nvSpPr>
          <p:cNvPr id="8" name="Rectangle 3"/>
          <p:cNvSpPr txBox="1">
            <a:spLocks noChangeArrowheads="1"/>
          </p:cNvSpPr>
          <p:nvPr/>
        </p:nvSpPr>
        <p:spPr>
          <a:xfrm>
            <a:off x="1199456" y="1565587"/>
            <a:ext cx="1044116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定义：做该做的事情，并且作得对。</a:t>
            </a:r>
            <a:endParaRPr lang="en-US" altLang="zh-CN" sz="2800" kern="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有的时候不知道什么是该做的</a:t>
            </a:r>
            <a:r>
              <a:rPr lang="zh-CN" altLang="en-US" sz="1800" kern="0" dirty="0">
                <a:highlight>
                  <a:srgbClr val="FFFF00"/>
                </a:highlight>
                <a:latin typeface="华文中宋" panose="02010600040101010101" pitchFamily="2" charset="-122"/>
                <a:ea typeface="华文中宋" panose="02010600040101010101" pitchFamily="2" charset="-122"/>
              </a:rPr>
              <a:t>（该做的做了，不该做的也做了。手术很成功</a:t>
            </a:r>
            <a:r>
              <a:rPr lang="en-US" altLang="zh-CN" sz="1800" kern="0" dirty="0">
                <a:highlight>
                  <a:srgbClr val="FFFF00"/>
                </a:highlight>
                <a:latin typeface="华文中宋" panose="02010600040101010101" pitchFamily="2" charset="-122"/>
                <a:ea typeface="华文中宋" panose="02010600040101010101" pitchFamily="2" charset="-122"/>
              </a:rPr>
              <a:t>……</a:t>
            </a:r>
            <a:r>
              <a:rPr lang="zh-CN" altLang="en-US" sz="1800" kern="0" dirty="0">
                <a:highlight>
                  <a:srgbClr val="FFFF00"/>
                </a:highlight>
                <a:latin typeface="华文中宋" panose="02010600040101010101" pitchFamily="2" charset="-122"/>
                <a:ea typeface="华文中宋" panose="02010600040101010101" pitchFamily="2" charset="-122"/>
              </a:rPr>
              <a:t>）</a:t>
            </a:r>
            <a:r>
              <a:rPr lang="zh-CN" altLang="en-US" sz="2800" kern="0" dirty="0">
                <a:latin typeface="华文中宋" panose="02010600040101010101" pitchFamily="2" charset="-122"/>
                <a:ea typeface="华文中宋" panose="02010600040101010101" pitchFamily="2" charset="-122"/>
              </a:rPr>
              <a:t>。</a:t>
            </a:r>
          </a:p>
          <a:p>
            <a:pPr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软件只能被发现有错，不能被证明无错。</a:t>
            </a:r>
          </a:p>
          <a:p>
            <a:pPr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正确性与体系结构无关：</a:t>
            </a:r>
          </a:p>
          <a:p>
            <a:pPr lvl="1" eaLnBrk="1" hangingPunct="1">
              <a:lnSpc>
                <a:spcPct val="150000"/>
              </a:lnSpc>
              <a:buFont typeface="Wingdings" panose="05000000000000000000" pitchFamily="2" charset="2"/>
              <a:buChar char="l"/>
            </a:pPr>
            <a:r>
              <a:rPr lang="zh-CN" altLang="en-US" sz="2800" kern="0" dirty="0">
                <a:latin typeface="华文中宋" panose="02010600040101010101" pitchFamily="2" charset="-122"/>
                <a:ea typeface="华文中宋" panose="02010600040101010101" pitchFamily="2" charset="-122"/>
              </a:rPr>
              <a:t>两个同样功能的软件体系结构必须相同吗？</a:t>
            </a:r>
          </a:p>
        </p:txBody>
      </p:sp>
    </p:spTree>
    <p:extLst>
      <p:ext uri="{BB962C8B-B14F-4D97-AF65-F5344CB8AC3E}">
        <p14:creationId xmlns:p14="http://schemas.microsoft.com/office/powerpoint/2010/main" val="1823780520"/>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4056" y="1301629"/>
            <a:ext cx="4102968" cy="522933"/>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Performance</a:t>
            </a:r>
            <a:r>
              <a:rPr lang="zh-CN" altLang="en-US" sz="3200" kern="0" dirty="0">
                <a:latin typeface="华文中宋" panose="02010600040101010101" pitchFamily="2" charset="-122"/>
                <a:ea typeface="华文中宋" panose="02010600040101010101" pitchFamily="2" charset="-122"/>
              </a:rPr>
              <a:t>性能</a:t>
            </a:r>
          </a:p>
        </p:txBody>
      </p:sp>
      <p:sp>
        <p:nvSpPr>
          <p:cNvPr id="4" name="Rectangle 3"/>
          <p:cNvSpPr txBox="1">
            <a:spLocks noChangeArrowheads="1"/>
          </p:cNvSpPr>
          <p:nvPr/>
        </p:nvSpPr>
        <p:spPr>
          <a:xfrm>
            <a:off x="1055440" y="1988840"/>
            <a:ext cx="10153128"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定义：系统的响应时间，硬件资源的占用率。</a:t>
            </a:r>
          </a:p>
          <a:p>
            <a:pPr eaLnBrk="1" hangingPunct="1">
              <a:buFont typeface="Wingdings" panose="05000000000000000000" pitchFamily="2" charset="2"/>
              <a:buChar char="u"/>
            </a:pPr>
            <a:r>
              <a:rPr lang="en-US" altLang="zh-CN" sz="2800" kern="0" dirty="0">
                <a:ea typeface="华文中宋" panose="02010600040101010101" pitchFamily="2" charset="-122"/>
              </a:rPr>
              <a:t>Make it right before you make it fast .</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800" kern="0" dirty="0">
                <a:latin typeface="华文中宋" panose="02010600040101010101" pitchFamily="2" charset="-122"/>
                <a:ea typeface="华文中宋" panose="02010600040101010101" pitchFamily="2" charset="-122"/>
              </a:rPr>
              <a:t>分而制之；</a:t>
            </a:r>
          </a:p>
          <a:p>
            <a:pPr lvl="1" eaLnBrk="1" hangingPunct="1">
              <a:buFont typeface="Wingdings" panose="05000000000000000000" pitchFamily="2" charset="2"/>
              <a:buChar char="l"/>
            </a:pPr>
            <a:r>
              <a:rPr lang="zh-CN" altLang="en-US" sz="2800" kern="0" dirty="0">
                <a:latin typeface="华文中宋" panose="02010600040101010101" pitchFamily="2" charset="-122"/>
                <a:ea typeface="华文中宋" panose="02010600040101010101" pitchFamily="2" charset="-122"/>
              </a:rPr>
              <a:t>监测与调节；</a:t>
            </a:r>
          </a:p>
          <a:p>
            <a:pPr lvl="1" eaLnBrk="1" hangingPunct="1">
              <a:buFont typeface="Wingdings" panose="05000000000000000000" pitchFamily="2" charset="2"/>
              <a:buChar char="l"/>
            </a:pPr>
            <a:r>
              <a:rPr lang="zh-CN" altLang="en-US" sz="2800" kern="0" dirty="0">
                <a:latin typeface="华文中宋" panose="02010600040101010101" pitchFamily="2" charset="-122"/>
                <a:ea typeface="华文中宋" panose="02010600040101010101" pitchFamily="2" charset="-122"/>
              </a:rPr>
              <a:t>资源申请与释放机制。</a:t>
            </a:r>
          </a:p>
        </p:txBody>
      </p:sp>
    </p:spTree>
    <p:extLst>
      <p:ext uri="{BB962C8B-B14F-4D97-AF65-F5344CB8AC3E}">
        <p14:creationId xmlns:p14="http://schemas.microsoft.com/office/powerpoint/2010/main" val="1919535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slide(fromBottom)">
                                      <p:cBhvr>
                                        <p:cTn id="7" dur="500"/>
                                        <p:tgtEl>
                                          <p:spTgt spid="4">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slide(fromBottom)">
                                      <p:cBhvr>
                                        <p:cTn id="10" dur="500"/>
                                        <p:tgtEl>
                                          <p:spTgt spid="4">
                                            <p:txEl>
                                              <p:pRg st="3" end="3"/>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slide(fromBottom)">
                                      <p:cBhvr>
                                        <p:cTn id="13" dur="500"/>
                                        <p:tgtEl>
                                          <p:spTgt spid="4">
                                            <p:txEl>
                                              <p:pRg st="4" end="4"/>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slide(fromBottom)">
                                      <p:cBhvr>
                                        <p:cTn id="1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7504" y="999271"/>
            <a:ext cx="4246984"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en-US" altLang="zh-CN" sz="3200" kern="0" dirty="0"/>
              <a:t>Security </a:t>
            </a:r>
            <a:r>
              <a:rPr lang="zh-CN" altLang="en-US" sz="3200" kern="0" dirty="0"/>
              <a:t>安全</a:t>
            </a:r>
          </a:p>
        </p:txBody>
      </p:sp>
      <p:sp>
        <p:nvSpPr>
          <p:cNvPr id="4" name="Rectangle 3"/>
          <p:cNvSpPr txBox="1">
            <a:spLocks noChangeArrowheads="1"/>
          </p:cNvSpPr>
          <p:nvPr/>
        </p:nvSpPr>
        <p:spPr>
          <a:xfrm>
            <a:off x="1559496" y="1700808"/>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90000"/>
              </a:lnSpc>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定义：在对合法用户提供服务的同时，阻止未授权用户的使用企图。</a:t>
            </a:r>
          </a:p>
          <a:p>
            <a:pPr eaLnBrk="1" hangingPunct="1">
              <a:lnSpc>
                <a:spcPct val="9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入侵监测；</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防火墙；</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加密与解密；</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提供最少的入口；</a:t>
            </a:r>
          </a:p>
          <a:p>
            <a:pPr lvl="1" eaLnBrk="1" hangingPunct="1">
              <a:lnSpc>
                <a:spcPct val="90000"/>
              </a:lnSpc>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安全核心和外壳。</a:t>
            </a:r>
          </a:p>
        </p:txBody>
      </p:sp>
    </p:spTree>
    <p:extLst>
      <p:ext uri="{BB962C8B-B14F-4D97-AF65-F5344CB8AC3E}">
        <p14:creationId xmlns:p14="http://schemas.microsoft.com/office/powerpoint/2010/main" val="2053066923"/>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926138"/>
            <a:ext cx="1008112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457200" indent="-4572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Robustness/Availability </a:t>
            </a:r>
            <a:r>
              <a:rPr lang="zh-CN" altLang="en-US" sz="3200" kern="0" dirty="0">
                <a:latin typeface="华文中宋" panose="02010600040101010101" pitchFamily="2" charset="-122"/>
                <a:ea typeface="华文中宋" panose="02010600040101010101" pitchFamily="2" charset="-122"/>
              </a:rPr>
              <a:t>鲁棒性、可信性、健壮性</a:t>
            </a:r>
          </a:p>
        </p:txBody>
      </p:sp>
      <p:sp>
        <p:nvSpPr>
          <p:cNvPr id="4" name="Rectangle 3"/>
          <p:cNvSpPr txBox="1">
            <a:spLocks noChangeArrowheads="1"/>
          </p:cNvSpPr>
          <p:nvPr/>
        </p:nvSpPr>
        <p:spPr>
          <a:xfrm>
            <a:off x="1055440" y="1593294"/>
            <a:ext cx="10801200" cy="514807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kern="0" dirty="0">
                <a:solidFill>
                  <a:srgbClr val="FF3399"/>
                </a:solidFill>
                <a:latin typeface="华文中宋" panose="02010600040101010101" pitchFamily="2" charset="-122"/>
                <a:ea typeface="华文中宋" panose="02010600040101010101" pitchFamily="2" charset="-122"/>
              </a:rPr>
              <a:t>定义：能长时间正确运行并快速从错误状态恢复到正确状态。</a:t>
            </a:r>
            <a:endParaRPr lang="zh-CN" altLang="en-US"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没有绝对的健壮。</a:t>
            </a:r>
            <a:endParaRPr lang="en-US" altLang="zh-CN" kern="0" dirty="0">
              <a:latin typeface="华文中宋" panose="02010600040101010101" pitchFamily="2" charset="-122"/>
              <a:ea typeface="华文中宋" panose="02010600040101010101" pitchFamily="2" charset="-122"/>
            </a:endParaRPr>
          </a:p>
          <a:p>
            <a:pPr eaLnBrk="1" hangingPunct="1">
              <a:lnSpc>
                <a:spcPct val="90000"/>
              </a:lnSpc>
              <a:buFont typeface="Wingdings" panose="05000000000000000000" pitchFamily="2" charset="2"/>
              <a:buChar char="u"/>
            </a:pPr>
            <a:r>
              <a:rPr lang="en-US" altLang="zh-CN" dirty="0">
                <a:latin typeface="华文中宋" panose="02010600040101010101" pitchFamily="2" charset="-122"/>
                <a:ea typeface="华文中宋" panose="02010600040101010101" pitchFamily="2" charset="-122"/>
              </a:rPr>
              <a:t>Architect</a:t>
            </a:r>
            <a:r>
              <a:rPr lang="zh-CN" altLang="en-US" dirty="0">
                <a:latin typeface="华文中宋" panose="02010600040101010101" pitchFamily="2" charset="-122"/>
                <a:ea typeface="华文中宋" panose="02010600040101010101" pitchFamily="2" charset="-122"/>
              </a:rPr>
              <a:t>的手段：</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广泛适用的错误恢复策略；</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提防不可靠的传送；</a:t>
            </a:r>
          </a:p>
          <a:p>
            <a:pPr lvl="1" eaLnBrk="1" hangingPunct="1">
              <a:lnSpc>
                <a:spcPct val="90000"/>
              </a:lnSpc>
              <a:buFont typeface="Wingdings" panose="05000000000000000000" pitchFamily="2" charset="2"/>
              <a:buChar char="l"/>
            </a:pPr>
            <a:r>
              <a:rPr lang="zh-CN" altLang="en-US" dirty="0">
                <a:solidFill>
                  <a:schemeClr val="accent2"/>
                </a:solidFill>
                <a:latin typeface="华文中宋" panose="02010600040101010101" pitchFamily="2" charset="-122"/>
                <a:ea typeface="华文中宋" panose="02010600040101010101" pitchFamily="2" charset="-122"/>
              </a:rPr>
              <a:t>冗余</a:t>
            </a:r>
            <a:r>
              <a:rPr lang="zh-CN" altLang="en-US" dirty="0">
                <a:latin typeface="华文中宋" panose="02010600040101010101" pitchFamily="2" charset="-122"/>
                <a:ea typeface="华文中宋" panose="02010600040101010101" pitchFamily="2" charset="-122"/>
              </a:rPr>
              <a:t>关键部件和通讯线路；</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现场切换能力；</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监测活跃状态和错误报告；</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错误产生、捕获和传播的模板；</a:t>
            </a:r>
          </a:p>
          <a:p>
            <a:pPr lvl="1" eaLnBrk="1" hangingPunct="1">
              <a:lnSpc>
                <a:spcPct val="90000"/>
              </a:lnSpc>
              <a:buFont typeface="Wingdings" panose="05000000000000000000" pitchFamily="2" charset="2"/>
              <a:buChar char="l"/>
            </a:pPr>
            <a:r>
              <a:rPr lang="zh-CN" altLang="en-US" dirty="0">
                <a:latin typeface="华文中宋" panose="02010600040101010101" pitchFamily="2" charset="-122"/>
                <a:ea typeface="华文中宋" panose="02010600040101010101" pitchFamily="2" charset="-122"/>
              </a:rPr>
              <a:t>快速恢复或启动策略。</a:t>
            </a:r>
          </a:p>
          <a:p>
            <a:pPr eaLnBrk="1" hangingPunct="1"/>
            <a:endParaRPr lang="zh-CN" altLang="en-US" kern="0" dirty="0"/>
          </a:p>
        </p:txBody>
      </p:sp>
    </p:spTree>
    <p:extLst>
      <p:ext uri="{BB962C8B-B14F-4D97-AF65-F5344CB8AC3E}">
        <p14:creationId xmlns:p14="http://schemas.microsoft.com/office/powerpoint/2010/main" val="2895972880"/>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32656" y="1072405"/>
            <a:ext cx="5759152"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mn-lt"/>
              </a:rPr>
              <a:t>Usability/Ease of use</a:t>
            </a:r>
            <a:r>
              <a:rPr lang="zh-CN" altLang="en-US" sz="3200" kern="0" dirty="0">
                <a:latin typeface="+mn-lt"/>
              </a:rPr>
              <a:t>易用性</a:t>
            </a:r>
          </a:p>
        </p:txBody>
      </p:sp>
      <p:sp>
        <p:nvSpPr>
          <p:cNvPr id="4" name="Rectangle 3"/>
          <p:cNvSpPr txBox="1">
            <a:spLocks noChangeArrowheads="1"/>
          </p:cNvSpPr>
          <p:nvPr/>
        </p:nvSpPr>
        <p:spPr>
          <a:xfrm>
            <a:off x="1199456" y="1916832"/>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定义：最终用户容易使用和学习。</a:t>
            </a:r>
          </a:p>
          <a:p>
            <a:pPr eaLnBrk="1" hangingPunct="1">
              <a:buFont typeface="Wingdings" panose="05000000000000000000" pitchFamily="2" charset="2"/>
              <a:buChar char="u"/>
            </a:pPr>
            <a:r>
              <a:rPr lang="en-US" altLang="zh-CN" sz="2800" kern="0" dirty="0">
                <a:ea typeface="华文中宋" panose="02010600040101010101" pitchFamily="2" charset="-122"/>
              </a:rPr>
              <a:t>Don’t pretend you know the user</a:t>
            </a:r>
            <a:r>
              <a:rPr lang="zh-CN" altLang="en-US" sz="2800" kern="0" dirty="0">
                <a:ea typeface="华文中宋" panose="02010600040101010101" pitchFamily="2" charset="-122"/>
              </a:rPr>
              <a:t>，</a:t>
            </a:r>
            <a:r>
              <a:rPr lang="en-US" altLang="zh-CN" sz="2800" kern="0" dirty="0">
                <a:ea typeface="华文中宋" panose="02010600040101010101" pitchFamily="2" charset="-122"/>
              </a:rPr>
              <a:t>you don’t.</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仿照现有的工具和环境；</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统一的界面外观和工具；</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统一风格的帮助。</a:t>
            </a:r>
          </a:p>
        </p:txBody>
      </p:sp>
    </p:spTree>
    <p:extLst>
      <p:ext uri="{BB962C8B-B14F-4D97-AF65-F5344CB8AC3E}">
        <p14:creationId xmlns:p14="http://schemas.microsoft.com/office/powerpoint/2010/main" val="15761862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slide(fromBottom)">
                                      <p:cBhvr>
                                        <p:cTn id="7" dur="500"/>
                                        <p:tgtEl>
                                          <p:spTgt spid="4">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slide(fromBottom)">
                                      <p:cBhvr>
                                        <p:cTn id="10" dur="500"/>
                                        <p:tgtEl>
                                          <p:spTgt spid="4">
                                            <p:txEl>
                                              <p:pRg st="3" end="3"/>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animEffect transition="in" filter="slide(fromBottom)">
                                      <p:cBhvr>
                                        <p:cTn id="13" dur="500"/>
                                        <p:tgtEl>
                                          <p:spTgt spid="4">
                                            <p:txEl>
                                              <p:pRg st="4" end="4"/>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5" end="5"/>
                                            </p:txEl>
                                          </p:spTgt>
                                        </p:tgtEl>
                                        <p:attrNameLst>
                                          <p:attrName>style.visibility</p:attrName>
                                        </p:attrNameLst>
                                      </p:cBhvr>
                                      <p:to>
                                        <p:strVal val="visible"/>
                                      </p:to>
                                    </p:set>
                                    <p:animEffect transition="in" filter="slide(fromBottom)">
                                      <p:cBhvr>
                                        <p:cTn id="16" dur="500"/>
                                        <p:tgtEl>
                                          <p:spTgt spid="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5" name="Rectangle 2"/>
          <p:cNvSpPr txBox="1">
            <a:spLocks noChangeArrowheads="1"/>
          </p:cNvSpPr>
          <p:nvPr/>
        </p:nvSpPr>
        <p:spPr>
          <a:xfrm>
            <a:off x="47328" y="980728"/>
            <a:ext cx="551993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t>Modifiability</a:t>
            </a:r>
            <a:r>
              <a:rPr lang="zh-CN" altLang="en-US" sz="3200" kern="0" dirty="0"/>
              <a:t>适应性</a:t>
            </a:r>
          </a:p>
        </p:txBody>
      </p:sp>
      <p:sp>
        <p:nvSpPr>
          <p:cNvPr id="7" name="Rectangle 3"/>
          <p:cNvSpPr txBox="1">
            <a:spLocks noChangeArrowheads="1"/>
          </p:cNvSpPr>
          <p:nvPr/>
        </p:nvSpPr>
        <p:spPr>
          <a:xfrm>
            <a:off x="1127448" y="1772816"/>
            <a:ext cx="10369152" cy="496855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kern="0" dirty="0">
                <a:solidFill>
                  <a:srgbClr val="FF3399"/>
                </a:solidFill>
                <a:latin typeface="华文中宋" panose="02010600040101010101" pitchFamily="2" charset="-122"/>
                <a:ea typeface="华文中宋" panose="02010600040101010101" pitchFamily="2" charset="-122"/>
              </a:rPr>
              <a:t>定义：系统很容易被修改从而适应新的需求或采用新的算法、数据结构的能力。</a:t>
            </a:r>
          </a:p>
          <a:p>
            <a:pPr eaLnBrk="1" hangingPunct="1">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改一个组件比改多个组件要容易。</a:t>
            </a:r>
          </a:p>
          <a:p>
            <a:pPr eaLnBrk="1" hangingPunct="1">
              <a:buFont typeface="Wingdings" panose="05000000000000000000" pitchFamily="2" charset="2"/>
              <a:buChar char="u"/>
            </a:pPr>
            <a:r>
              <a:rPr lang="en-US" altLang="zh-CN" kern="0" dirty="0">
                <a:latin typeface="华文中宋" panose="02010600040101010101" pitchFamily="2" charset="-122"/>
                <a:ea typeface="华文中宋" panose="02010600040101010101" pitchFamily="2" charset="-122"/>
              </a:rPr>
              <a:t> </a:t>
            </a:r>
            <a:r>
              <a:rPr lang="zh-CN" altLang="en-US" kern="0" dirty="0">
                <a:latin typeface="华文中宋" panose="02010600040101010101" pitchFamily="2" charset="-122"/>
                <a:ea typeface="华文中宋" panose="02010600040101010101" pitchFamily="2" charset="-122"/>
              </a:rPr>
              <a:t>但改变一个体系结构则难得多。</a:t>
            </a:r>
          </a:p>
          <a:p>
            <a:pPr eaLnBrk="1" hangingPunct="1">
              <a:buFont typeface="Wingdings" panose="05000000000000000000" pitchFamily="2" charset="2"/>
              <a:buChar char="u"/>
            </a:pPr>
            <a:r>
              <a:rPr lang="zh-CN" altLang="en-US" kern="0" dirty="0">
                <a:latin typeface="华文中宋" panose="02010600040101010101" pitchFamily="2" charset="-122"/>
                <a:ea typeface="华文中宋" panose="02010600040101010101" pitchFamily="2" charset="-122"/>
              </a:rPr>
              <a:t>组件由体系结构定义，所以体系结构对此影响很大。</a:t>
            </a:r>
            <a:endParaRPr lang="en-US" altLang="zh-CN"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u"/>
            </a:pPr>
            <a:r>
              <a:rPr lang="en-US" altLang="zh-CN" dirty="0">
                <a:latin typeface="华文中宋" panose="02010600040101010101" pitchFamily="2" charset="-122"/>
                <a:ea typeface="华文中宋" panose="02010600040101010101" pitchFamily="2" charset="-122"/>
              </a:rPr>
              <a:t>Architect</a:t>
            </a:r>
            <a:r>
              <a:rPr lang="zh-CN" altLang="en-US" dirty="0">
                <a:latin typeface="华文中宋" panose="02010600040101010101" pitchFamily="2" charset="-122"/>
                <a:ea typeface="华文中宋" panose="02010600040101010101" pitchFamily="2" charset="-122"/>
              </a:rPr>
              <a:t>的手段：</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稳定的功能分解与分配；</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信息隐藏和抽象；</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分层；</a:t>
            </a:r>
          </a:p>
          <a:p>
            <a:pPr lvl="1" eaLnBrk="1" hangingPunct="1">
              <a:buFont typeface="Wingdings" panose="05000000000000000000" pitchFamily="2" charset="2"/>
              <a:buChar char="l"/>
            </a:pPr>
            <a:r>
              <a:rPr lang="zh-CN" altLang="en-US" sz="2000" dirty="0">
                <a:latin typeface="华文中宋" panose="02010600040101010101" pitchFamily="2" charset="-122"/>
                <a:ea typeface="华文中宋" panose="02010600040101010101" pitchFamily="2" charset="-122"/>
              </a:rPr>
              <a:t>退耦。</a:t>
            </a:r>
          </a:p>
          <a:p>
            <a:pPr eaLnBrk="1" hangingPunct="1"/>
            <a:endParaRPr lang="zh-CN" altLang="en-US" kern="0" dirty="0"/>
          </a:p>
        </p:txBody>
      </p:sp>
    </p:spTree>
    <p:extLst>
      <p:ext uri="{BB962C8B-B14F-4D97-AF65-F5344CB8AC3E}">
        <p14:creationId xmlns:p14="http://schemas.microsoft.com/office/powerpoint/2010/main" val="963048848"/>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965585"/>
            <a:ext cx="4102968"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华文中宋" panose="02010600040101010101" pitchFamily="2" charset="-122"/>
                <a:ea typeface="华文中宋" panose="02010600040101010101" pitchFamily="2" charset="-122"/>
              </a:rPr>
              <a:t>Portability</a:t>
            </a:r>
            <a:r>
              <a:rPr lang="zh-CN" altLang="en-US" sz="3200" kern="0" dirty="0">
                <a:latin typeface="华文中宋" panose="02010600040101010101" pitchFamily="2" charset="-122"/>
                <a:ea typeface="华文中宋" panose="02010600040101010101" pitchFamily="2" charset="-122"/>
              </a:rPr>
              <a:t>移植性</a:t>
            </a:r>
          </a:p>
        </p:txBody>
      </p:sp>
      <p:sp>
        <p:nvSpPr>
          <p:cNvPr id="4" name="Rectangle 3"/>
          <p:cNvSpPr txBox="1">
            <a:spLocks noChangeArrowheads="1"/>
          </p:cNvSpPr>
          <p:nvPr/>
        </p:nvSpPr>
        <p:spPr>
          <a:xfrm>
            <a:off x="983432" y="1772816"/>
            <a:ext cx="10297144"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ea typeface="华文中宋" panose="02010600040101010101" pitchFamily="2" charset="-122"/>
              </a:rPr>
              <a:t>定义：软件可以很简单地在平台间移植。</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ea typeface="华文中宋" panose="02010600040101010101" pitchFamily="2" charset="-122"/>
              </a:rPr>
              <a:t>为平台</a:t>
            </a:r>
            <a:r>
              <a:rPr lang="en-US" altLang="zh-CN" sz="2400" kern="0" dirty="0">
                <a:ea typeface="华文中宋" panose="02010600040101010101" pitchFamily="2" charset="-122"/>
              </a:rPr>
              <a:t>/</a:t>
            </a:r>
            <a:r>
              <a:rPr lang="zh-CN" altLang="en-US" sz="2400" kern="0" dirty="0">
                <a:ea typeface="华文中宋" panose="02010600040101010101" pitchFamily="2" charset="-122"/>
              </a:rPr>
              <a:t>网络独立分层；</a:t>
            </a:r>
          </a:p>
          <a:p>
            <a:pPr lvl="1" eaLnBrk="1" hangingPunct="1">
              <a:buFont typeface="Wingdings" panose="05000000000000000000" pitchFamily="2" charset="2"/>
              <a:buChar char="l"/>
            </a:pPr>
            <a:r>
              <a:rPr lang="zh-CN" altLang="en-US" sz="2400" kern="0" dirty="0">
                <a:ea typeface="华文中宋" panose="02010600040101010101" pitchFamily="2" charset="-122"/>
              </a:rPr>
              <a:t>建立接口标准。</a:t>
            </a:r>
          </a:p>
        </p:txBody>
      </p:sp>
    </p:spTree>
    <p:extLst>
      <p:ext uri="{BB962C8B-B14F-4D97-AF65-F5344CB8AC3E}">
        <p14:creationId xmlns:p14="http://schemas.microsoft.com/office/powerpoint/2010/main" val="37531879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slide(fromBottom)">
                                      <p:cBhvr>
                                        <p:cTn id="10" dur="500"/>
                                        <p:tgtEl>
                                          <p:spTgt spid="4">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slide(fromBottom)">
                                      <p:cBhvr>
                                        <p:cTn id="1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4056" y="1008710"/>
            <a:ext cx="417497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mn-lt"/>
                <a:ea typeface="华文中宋" panose="02010600040101010101" pitchFamily="2" charset="-122"/>
              </a:rPr>
              <a:t>Reusability </a:t>
            </a:r>
            <a:r>
              <a:rPr lang="zh-CN" altLang="en-US" sz="3200" kern="0" dirty="0">
                <a:latin typeface="+mn-lt"/>
                <a:ea typeface="华文中宋" panose="02010600040101010101" pitchFamily="2" charset="-122"/>
              </a:rPr>
              <a:t>重用性</a:t>
            </a:r>
          </a:p>
        </p:txBody>
      </p:sp>
      <p:sp>
        <p:nvSpPr>
          <p:cNvPr id="4" name="Rectangle 3"/>
          <p:cNvSpPr txBox="1">
            <a:spLocks noChangeArrowheads="1"/>
          </p:cNvSpPr>
          <p:nvPr/>
        </p:nvSpPr>
        <p:spPr>
          <a:xfrm>
            <a:off x="1127448" y="1844824"/>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ea typeface="华文中宋" panose="02010600040101010101" pitchFamily="2" charset="-122"/>
              </a:rPr>
              <a:t>定义：在新系统中应用已有的组件。</a:t>
            </a:r>
          </a:p>
          <a:p>
            <a:pPr eaLnBrk="1" hangingPunct="1">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ea typeface="华文中宋" panose="02010600040101010101" pitchFamily="2" charset="-122"/>
              </a:rPr>
              <a:t>规则和小型的模式；</a:t>
            </a:r>
          </a:p>
          <a:p>
            <a:pPr lvl="1" eaLnBrk="1" hangingPunct="1">
              <a:buFont typeface="Wingdings" panose="05000000000000000000" pitchFamily="2" charset="2"/>
              <a:buChar char="l"/>
            </a:pPr>
            <a:r>
              <a:rPr lang="zh-CN" altLang="en-US" sz="2400" kern="0" dirty="0">
                <a:ea typeface="华文中宋" panose="02010600040101010101" pitchFamily="2" charset="-122"/>
              </a:rPr>
              <a:t>建立应用框架；</a:t>
            </a:r>
          </a:p>
          <a:p>
            <a:pPr lvl="1" eaLnBrk="1" hangingPunct="1">
              <a:buFont typeface="Wingdings" panose="05000000000000000000" pitchFamily="2" charset="2"/>
              <a:buChar char="l"/>
            </a:pPr>
            <a:r>
              <a:rPr lang="zh-CN" altLang="en-US" sz="2400" kern="0" dirty="0">
                <a:ea typeface="华文中宋" panose="02010600040101010101" pitchFamily="2" charset="-122"/>
              </a:rPr>
              <a:t>建立产品线体系结构。</a:t>
            </a:r>
          </a:p>
        </p:txBody>
      </p:sp>
    </p:spTree>
    <p:extLst>
      <p:ext uri="{BB962C8B-B14F-4D97-AF65-F5344CB8AC3E}">
        <p14:creationId xmlns:p14="http://schemas.microsoft.com/office/powerpoint/2010/main" val="31331929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slide(fromBottom)">
                                      <p:cBhvr>
                                        <p:cTn id="10" dur="500"/>
                                        <p:tgtEl>
                                          <p:spTgt spid="4">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slide(fromBottom)">
                                      <p:cBhvr>
                                        <p:cTn id="13" dur="500"/>
                                        <p:tgtEl>
                                          <p:spTgt spid="4">
                                            <p:txEl>
                                              <p:pRg st="3" end="3"/>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4">
                                            <p:txEl>
                                              <p:pRg st="4" end="4"/>
                                            </p:txEl>
                                          </p:spTgt>
                                        </p:tgtEl>
                                        <p:attrNameLst>
                                          <p:attrName>style.visibility</p:attrName>
                                        </p:attrNameLst>
                                      </p:cBhvr>
                                      <p:to>
                                        <p:strVal val="visible"/>
                                      </p:to>
                                    </p:set>
                                    <p:animEffect transition="in" filter="slide(fromBottom)">
                                      <p:cBhvr>
                                        <p:cTn id="16"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055440" y="298931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271340" y="348778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164447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2800" b="1" dirty="0">
                <a:solidFill>
                  <a:schemeClr val="bg1">
                    <a:lumMod val="50000"/>
                  </a:schemeClr>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8" name="标题 1"/>
          <p:cNvSpPr txBox="1">
            <a:spLocks/>
          </p:cNvSpPr>
          <p:nvPr/>
        </p:nvSpPr>
        <p:spPr>
          <a:xfrm>
            <a:off x="119336" y="214609"/>
            <a:ext cx="8229600" cy="622026"/>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en-US" altLang="zh-CN" sz="3600" dirty="0">
                <a:latin typeface="Arial Black" panose="020B0A04020102020204" pitchFamily="34" charset="0"/>
                <a:ea typeface="华文中宋" panose="02010600040101010101" pitchFamily="2" charset="-122"/>
              </a:rPr>
              <a:t>Software Architecture</a:t>
            </a:r>
            <a:endParaRPr lang="zh-CN" altLang="en-US" kern="0" dirty="0">
              <a:latin typeface="华文中宋" panose="02010600040101010101" pitchFamily="2" charset="-122"/>
              <a:ea typeface="华文中宋" panose="02010600040101010101" pitchFamily="2" charset="-122"/>
            </a:endParaRPr>
          </a:p>
        </p:txBody>
      </p:sp>
      <p:sp>
        <p:nvSpPr>
          <p:cNvPr id="10" name="文本框 9"/>
          <p:cNvSpPr txBox="1"/>
          <p:nvPr/>
        </p:nvSpPr>
        <p:spPr>
          <a:xfrm>
            <a:off x="2515819" y="211754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57514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3" name="文本框 12"/>
          <p:cNvSpPr txBox="1"/>
          <p:nvPr/>
        </p:nvSpPr>
        <p:spPr>
          <a:xfrm>
            <a:off x="2513305" y="302780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p:cNvSpPr txBox="1"/>
          <p:nvPr/>
        </p:nvSpPr>
        <p:spPr>
          <a:xfrm>
            <a:off x="2512048" y="346091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p:cNvSpPr txBox="1"/>
          <p:nvPr/>
        </p:nvSpPr>
        <p:spPr>
          <a:xfrm>
            <a:off x="2512047" y="388284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p:cNvSpPr txBox="1"/>
          <p:nvPr/>
        </p:nvSpPr>
        <p:spPr>
          <a:xfrm>
            <a:off x="2509346" y="4309335"/>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7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p:cNvSpPr txBox="1"/>
          <p:nvPr/>
        </p:nvSpPr>
        <p:spPr>
          <a:xfrm>
            <a:off x="2502473" y="4753203"/>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p:cNvSpPr txBox="1"/>
          <p:nvPr/>
        </p:nvSpPr>
        <p:spPr>
          <a:xfrm>
            <a:off x="2495600" y="5173009"/>
            <a:ext cx="928903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28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2407966554"/>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2"/>
          <p:cNvSpPr txBox="1">
            <a:spLocks noChangeArrowheads="1"/>
          </p:cNvSpPr>
          <p:nvPr/>
        </p:nvSpPr>
        <p:spPr>
          <a:xfrm>
            <a:off x="504056" y="1196752"/>
            <a:ext cx="4463008"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err="1"/>
              <a:t>Integrability</a:t>
            </a:r>
            <a:r>
              <a:rPr lang="en-US" altLang="zh-CN" sz="3200" kern="0" dirty="0"/>
              <a:t> </a:t>
            </a:r>
            <a:r>
              <a:rPr lang="zh-CN" altLang="en-US" sz="3200" kern="0" dirty="0"/>
              <a:t>集成性</a:t>
            </a:r>
          </a:p>
        </p:txBody>
      </p:sp>
      <p:sp>
        <p:nvSpPr>
          <p:cNvPr id="8" name="Rectangle 3"/>
          <p:cNvSpPr txBox="1">
            <a:spLocks noChangeArrowheads="1"/>
          </p:cNvSpPr>
          <p:nvPr/>
        </p:nvSpPr>
        <p:spPr>
          <a:xfrm>
            <a:off x="1199456" y="1988840"/>
            <a:ext cx="10369152"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u"/>
            </a:pPr>
            <a:r>
              <a:rPr lang="zh-CN" altLang="en-US" sz="2800" kern="0" dirty="0">
                <a:solidFill>
                  <a:srgbClr val="FF3399"/>
                </a:solidFill>
                <a:latin typeface="华文中宋" panose="02010600040101010101" pitchFamily="2" charset="-122"/>
                <a:ea typeface="华文中宋" panose="02010600040101010101" pitchFamily="2" charset="-122"/>
              </a:rPr>
              <a:t>定义：让分别开发的组件在一起正确的工作。</a:t>
            </a:r>
          </a:p>
          <a:p>
            <a:pPr eaLnBrk="1" hangingPunct="1">
              <a:buFont typeface="Wingdings" panose="05000000000000000000" pitchFamily="2" charset="2"/>
              <a:buChar char="u"/>
            </a:pPr>
            <a:r>
              <a:rPr lang="en-US" altLang="zh-CN" sz="2800" kern="0" dirty="0">
                <a:latin typeface="华文中宋" panose="02010600040101010101" pitchFamily="2" charset="-122"/>
                <a:ea typeface="华文中宋" panose="02010600040101010101" pitchFamily="2" charset="-122"/>
              </a:rPr>
              <a:t>Architect</a:t>
            </a:r>
            <a:r>
              <a:rPr lang="zh-CN" altLang="en-US" sz="2800" kern="0" dirty="0">
                <a:latin typeface="华文中宋" panose="02010600040101010101" pitchFamily="2" charset="-122"/>
                <a:ea typeface="华文中宋" panose="02010600040101010101" pitchFamily="2" charset="-122"/>
              </a:rPr>
              <a:t>的手段：</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最小化接口的复杂度；</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限制交互机制和协议的数量；</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建立产品线体系结构；</a:t>
            </a:r>
          </a:p>
          <a:p>
            <a:pPr lvl="1" eaLnBrk="1" hangingPunct="1">
              <a:buFont typeface="Wingdings" panose="05000000000000000000" pitchFamily="2" charset="2"/>
              <a:buChar char="l"/>
            </a:pPr>
            <a:r>
              <a:rPr lang="zh-CN" altLang="en-US" sz="2400" kern="0" dirty="0">
                <a:latin typeface="华文中宋" panose="02010600040101010101" pitchFamily="2" charset="-122"/>
                <a:ea typeface="华文中宋" panose="02010600040101010101" pitchFamily="2" charset="-122"/>
              </a:rPr>
              <a:t>统一的命名规范。</a:t>
            </a:r>
          </a:p>
        </p:txBody>
      </p:sp>
    </p:spTree>
    <p:extLst>
      <p:ext uri="{BB962C8B-B14F-4D97-AF65-F5344CB8AC3E}">
        <p14:creationId xmlns:p14="http://schemas.microsoft.com/office/powerpoint/2010/main" val="12507240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8">
                                            <p:txEl>
                                              <p:pRg st="1" end="1"/>
                                            </p:txEl>
                                          </p:spTgt>
                                        </p:tgtEl>
                                        <p:attrNameLst>
                                          <p:attrName>style.visibility</p:attrName>
                                        </p:attrNameLst>
                                      </p:cBhvr>
                                      <p:to>
                                        <p:strVal val="visible"/>
                                      </p:to>
                                    </p:set>
                                    <p:animEffect transition="in" filter="slide(fromBottom)">
                                      <p:cBhvr>
                                        <p:cTn id="7" dur="500"/>
                                        <p:tgtEl>
                                          <p:spTgt spid="8">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8">
                                            <p:txEl>
                                              <p:pRg st="2" end="2"/>
                                            </p:txEl>
                                          </p:spTgt>
                                        </p:tgtEl>
                                        <p:attrNameLst>
                                          <p:attrName>style.visibility</p:attrName>
                                        </p:attrNameLst>
                                      </p:cBhvr>
                                      <p:to>
                                        <p:strVal val="visible"/>
                                      </p:to>
                                    </p:set>
                                    <p:animEffect transition="in" filter="slide(fromBottom)">
                                      <p:cBhvr>
                                        <p:cTn id="10" dur="500"/>
                                        <p:tgtEl>
                                          <p:spTgt spid="8">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animEffect transition="in" filter="slide(fromBottom)">
                                      <p:cBhvr>
                                        <p:cTn id="13" dur="500"/>
                                        <p:tgtEl>
                                          <p:spTgt spid="8">
                                            <p:txEl>
                                              <p:pRg st="3" end="3"/>
                                            </p:txEl>
                                          </p:spTgt>
                                        </p:tgtEl>
                                      </p:cBhvr>
                                    </p:animEffect>
                                  </p:childTnLst>
                                </p:cTn>
                              </p:par>
                              <p:par>
                                <p:cTn id="14" presetID="12" presetClass="entr" presetSubtype="4" fill="hold" nodeType="withEffect">
                                  <p:stCondLst>
                                    <p:cond delay="0"/>
                                  </p:stCondLst>
                                  <p:childTnLst>
                                    <p:set>
                                      <p:cBhvr>
                                        <p:cTn id="15" dur="1" fill="hold">
                                          <p:stCondLst>
                                            <p:cond delay="0"/>
                                          </p:stCondLst>
                                        </p:cTn>
                                        <p:tgtEl>
                                          <p:spTgt spid="8">
                                            <p:txEl>
                                              <p:pRg st="4" end="4"/>
                                            </p:txEl>
                                          </p:spTgt>
                                        </p:tgtEl>
                                        <p:attrNameLst>
                                          <p:attrName>style.visibility</p:attrName>
                                        </p:attrNameLst>
                                      </p:cBhvr>
                                      <p:to>
                                        <p:strVal val="visible"/>
                                      </p:to>
                                    </p:set>
                                    <p:animEffect transition="in" filter="slide(fromBottom)">
                                      <p:cBhvr>
                                        <p:cTn id="16" dur="500"/>
                                        <p:tgtEl>
                                          <p:spTgt spid="8">
                                            <p:txEl>
                                              <p:pRg st="4" end="4"/>
                                            </p:txEl>
                                          </p:spTgt>
                                        </p:tgtEl>
                                      </p:cBhvr>
                                    </p:animEffect>
                                  </p:childTnLst>
                                </p:cTn>
                              </p:par>
                              <p:par>
                                <p:cTn id="17" presetID="12" presetClass="entr" presetSubtype="4" fill="hold" nodeType="withEffect">
                                  <p:stCondLst>
                                    <p:cond delay="0"/>
                                  </p:stCondLst>
                                  <p:childTnLst>
                                    <p:set>
                                      <p:cBhvr>
                                        <p:cTn id="18" dur="1" fill="hold">
                                          <p:stCondLst>
                                            <p:cond delay="0"/>
                                          </p:stCondLst>
                                        </p:cTn>
                                        <p:tgtEl>
                                          <p:spTgt spid="8">
                                            <p:txEl>
                                              <p:pRg st="5" end="5"/>
                                            </p:txEl>
                                          </p:spTgt>
                                        </p:tgtEl>
                                        <p:attrNameLst>
                                          <p:attrName>style.visibility</p:attrName>
                                        </p:attrNameLst>
                                      </p:cBhvr>
                                      <p:to>
                                        <p:strVal val="visible"/>
                                      </p:to>
                                    </p:set>
                                    <p:animEffect transition="in" filter="slide(fromBottom)">
                                      <p:cBhvr>
                                        <p:cTn id="19" dur="500"/>
                                        <p:tgtEl>
                                          <p:spTgt spid="8">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504056" y="1125707"/>
            <a:ext cx="417497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t>Testability</a:t>
            </a:r>
            <a:r>
              <a:rPr lang="zh-CN" altLang="en-US" sz="3200" kern="0" dirty="0"/>
              <a:t>可测性</a:t>
            </a:r>
          </a:p>
        </p:txBody>
      </p:sp>
      <p:sp>
        <p:nvSpPr>
          <p:cNvPr id="4" name="Rectangle 3"/>
          <p:cNvSpPr txBox="1">
            <a:spLocks noChangeArrowheads="1"/>
          </p:cNvSpPr>
          <p:nvPr/>
        </p:nvSpPr>
        <p:spPr>
          <a:xfrm>
            <a:off x="1199456" y="1916832"/>
            <a:ext cx="10225136"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ea typeface="华文中宋" panose="02010600040101010101" pitchFamily="2" charset="-122"/>
              </a:rPr>
              <a:t>定义：让软件容易被证明是错的。</a:t>
            </a:r>
          </a:p>
          <a:p>
            <a:pPr eaLnBrk="1" hangingPunct="1">
              <a:lnSpc>
                <a:spcPct val="15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自检、捕获、回放、故障注入和报告；</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一致的错误处理方式。</a:t>
            </a:r>
          </a:p>
          <a:p>
            <a:pPr lvl="1" eaLnBrk="1" hangingPunct="1"/>
            <a:endParaRPr lang="zh-CN" altLang="en-US" kern="0" dirty="0"/>
          </a:p>
        </p:txBody>
      </p:sp>
    </p:spTree>
    <p:extLst>
      <p:ext uri="{BB962C8B-B14F-4D97-AF65-F5344CB8AC3E}">
        <p14:creationId xmlns:p14="http://schemas.microsoft.com/office/powerpoint/2010/main" val="7446896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slide(fromBottom)">
                                      <p:cBhvr>
                                        <p:cTn id="10" dur="500"/>
                                        <p:tgtEl>
                                          <p:spTgt spid="4">
                                            <p:txEl>
                                              <p:pRg st="2" end="2"/>
                                            </p:txEl>
                                          </p:spTgt>
                                        </p:tgtEl>
                                      </p:cBhvr>
                                    </p:animEffect>
                                  </p:childTnLst>
                                </p:cTn>
                              </p:par>
                              <p:par>
                                <p:cTn id="11" presetID="12" presetClass="entr" presetSubtype="4"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slide(fromBottom)">
                                      <p:cBhvr>
                                        <p:cTn id="13"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79617" y="1024864"/>
            <a:ext cx="4679032"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t>Compatibility</a:t>
            </a:r>
            <a:r>
              <a:rPr lang="zh-CN" altLang="en-US" sz="3200" kern="0" dirty="0"/>
              <a:t>兼容性</a:t>
            </a:r>
          </a:p>
        </p:txBody>
      </p:sp>
      <p:sp>
        <p:nvSpPr>
          <p:cNvPr id="4" name="Rectangle 3"/>
          <p:cNvSpPr txBox="1">
            <a:spLocks noChangeArrowheads="1"/>
          </p:cNvSpPr>
          <p:nvPr/>
        </p:nvSpPr>
        <p:spPr>
          <a:xfrm>
            <a:off x="1043848" y="1844824"/>
            <a:ext cx="10308735"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ea typeface="华文中宋" panose="02010600040101010101" pitchFamily="2" charset="-122"/>
              </a:rPr>
              <a:t>定义：易于把软件元素和其他软件结合。</a:t>
            </a:r>
          </a:p>
          <a:p>
            <a:pPr eaLnBrk="1" hangingPunct="1">
              <a:lnSpc>
                <a:spcPct val="150000"/>
              </a:lnSpc>
              <a:buFont typeface="Wingdings" panose="05000000000000000000" pitchFamily="2" charset="2"/>
              <a:buChar char="u"/>
            </a:pPr>
            <a:r>
              <a:rPr lang="zh-CN" altLang="en-US" sz="2800" kern="0" dirty="0">
                <a:ea typeface="华文中宋" panose="02010600040101010101" pitchFamily="2" charset="-122"/>
              </a:rPr>
              <a:t>文件格式、数据结构、用户界面。</a:t>
            </a:r>
          </a:p>
          <a:p>
            <a:pPr eaLnBrk="1" hangingPunct="1">
              <a:lnSpc>
                <a:spcPct val="15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150000"/>
              </a:lnSpc>
              <a:buFont typeface="Wingdings" panose="05000000000000000000" pitchFamily="2" charset="2"/>
              <a:buChar char="l"/>
            </a:pPr>
            <a:r>
              <a:rPr lang="zh-CN" altLang="en-US" sz="2800" kern="0" dirty="0">
                <a:ea typeface="华文中宋" panose="02010600040101010101" pitchFamily="2" charset="-122"/>
              </a:rPr>
              <a:t>中间件。</a:t>
            </a:r>
          </a:p>
        </p:txBody>
      </p:sp>
    </p:spTree>
    <p:extLst>
      <p:ext uri="{BB962C8B-B14F-4D97-AF65-F5344CB8AC3E}">
        <p14:creationId xmlns:p14="http://schemas.microsoft.com/office/powerpoint/2010/main" val="4981591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animEffect transition="in" filter="slide(fromBottom)">
                                      <p:cBhvr>
                                        <p:cTn id="7" dur="500"/>
                                        <p:tgtEl>
                                          <p:spTgt spid="4">
                                            <p:txEl>
                                              <p:pRg st="2" end="2"/>
                                            </p:txEl>
                                          </p:spTgt>
                                        </p:tgtEl>
                                      </p:cBhvr>
                                    </p:animEffect>
                                  </p:childTnLst>
                                </p:cTn>
                              </p:par>
                              <p:par>
                                <p:cTn id="8" presetID="12" presetClass="entr" presetSubtype="4" fill="hold" nodeType="withEffect">
                                  <p:stCondLst>
                                    <p:cond delay="0"/>
                                  </p:stCondLst>
                                  <p:childTnLst>
                                    <p:set>
                                      <p:cBhvr>
                                        <p:cTn id="9" dur="1" fill="hold">
                                          <p:stCondLst>
                                            <p:cond delay="0"/>
                                          </p:stCondLst>
                                        </p:cTn>
                                        <p:tgtEl>
                                          <p:spTgt spid="4">
                                            <p:txEl>
                                              <p:pRg st="3" end="3"/>
                                            </p:txEl>
                                          </p:spTgt>
                                        </p:tgtEl>
                                        <p:attrNameLst>
                                          <p:attrName>style.visibility</p:attrName>
                                        </p:attrNameLst>
                                      </p:cBhvr>
                                      <p:to>
                                        <p:strVal val="visible"/>
                                      </p:to>
                                    </p:set>
                                    <p:animEffect transition="in" filter="slide(fromBottom)">
                                      <p:cBhvr>
                                        <p:cTn id="10"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623392" y="1125707"/>
            <a:ext cx="4174976"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marL="571500" indent="-571500" eaLnBrk="1" hangingPunct="1">
              <a:buFont typeface="Wingdings" panose="05000000000000000000" pitchFamily="2" charset="2"/>
              <a:buChar char="n"/>
            </a:pPr>
            <a:r>
              <a:rPr lang="en-US" altLang="zh-CN" sz="3200" kern="0" dirty="0">
                <a:latin typeface="+mn-lt"/>
                <a:ea typeface="华文中宋" panose="02010600040101010101" pitchFamily="2" charset="-122"/>
              </a:rPr>
              <a:t>Economy </a:t>
            </a:r>
            <a:r>
              <a:rPr lang="zh-CN" altLang="en-US" sz="3200" kern="0" dirty="0">
                <a:latin typeface="+mn-lt"/>
                <a:ea typeface="华文中宋" panose="02010600040101010101" pitchFamily="2" charset="-122"/>
              </a:rPr>
              <a:t>经济效益</a:t>
            </a:r>
          </a:p>
        </p:txBody>
      </p:sp>
      <p:sp>
        <p:nvSpPr>
          <p:cNvPr id="4" name="Rectangle 3"/>
          <p:cNvSpPr txBox="1">
            <a:spLocks noChangeArrowheads="1"/>
          </p:cNvSpPr>
          <p:nvPr/>
        </p:nvSpPr>
        <p:spPr>
          <a:xfrm>
            <a:off x="1271464" y="1988840"/>
            <a:ext cx="10153128"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u"/>
            </a:pPr>
            <a:r>
              <a:rPr lang="zh-CN" altLang="en-US" sz="2800" kern="0" dirty="0">
                <a:solidFill>
                  <a:srgbClr val="FF3399"/>
                </a:solidFill>
                <a:ea typeface="华文中宋" panose="02010600040101010101" pitchFamily="2" charset="-122"/>
              </a:rPr>
              <a:t>定义：开发成本、开发时间和对市场的适应能力。</a:t>
            </a:r>
          </a:p>
          <a:p>
            <a:pPr eaLnBrk="1" hangingPunct="1">
              <a:lnSpc>
                <a:spcPct val="150000"/>
              </a:lnSpc>
              <a:buFont typeface="Wingdings" panose="05000000000000000000" pitchFamily="2" charset="2"/>
              <a:buChar char="u"/>
            </a:pPr>
            <a:r>
              <a:rPr lang="en-US" altLang="zh-CN" sz="2800" kern="0" dirty="0">
                <a:ea typeface="华文中宋" panose="02010600040101010101" pitchFamily="2" charset="-122"/>
              </a:rPr>
              <a:t>Architect</a:t>
            </a:r>
            <a:r>
              <a:rPr lang="zh-CN" altLang="en-US" sz="2800" kern="0" dirty="0">
                <a:ea typeface="华文中宋" panose="02010600040101010101" pitchFamily="2" charset="-122"/>
              </a:rPr>
              <a:t>的手段：</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正确的选择体系结构；</a:t>
            </a:r>
          </a:p>
          <a:p>
            <a:pPr lvl="1" eaLnBrk="1" hangingPunct="1">
              <a:lnSpc>
                <a:spcPct val="150000"/>
              </a:lnSpc>
              <a:buFont typeface="Wingdings" panose="05000000000000000000" pitchFamily="2" charset="2"/>
              <a:buChar char="l"/>
            </a:pPr>
            <a:r>
              <a:rPr lang="zh-CN" altLang="en-US" sz="2400" kern="0" dirty="0">
                <a:ea typeface="华文中宋" panose="02010600040101010101" pitchFamily="2" charset="-122"/>
              </a:rPr>
              <a:t>组件重用；</a:t>
            </a:r>
          </a:p>
          <a:p>
            <a:pPr lvl="1" eaLnBrk="1" hangingPunct="1">
              <a:lnSpc>
                <a:spcPct val="150000"/>
              </a:lnSpc>
              <a:buFont typeface="Wingdings" panose="05000000000000000000" pitchFamily="2" charset="2"/>
              <a:buChar char="l"/>
            </a:pPr>
            <a:r>
              <a:rPr lang="en-US" altLang="zh-CN" sz="2400" kern="0" dirty="0">
                <a:ea typeface="华文中宋" panose="02010600040101010101" pitchFamily="2" charset="-122"/>
              </a:rPr>
              <a:t>Modifiability</a:t>
            </a:r>
            <a:r>
              <a:rPr lang="zh-CN" altLang="en-US" sz="2400" kern="0" dirty="0">
                <a:ea typeface="华文中宋" panose="02010600040101010101" pitchFamily="2" charset="-122"/>
              </a:rPr>
              <a:t>。</a:t>
            </a:r>
            <a:endParaRPr lang="en-US" altLang="zh-CN" sz="2400" kern="0" dirty="0">
              <a:ea typeface="华文中宋" panose="02010600040101010101" pitchFamily="2" charset="-122"/>
            </a:endParaRPr>
          </a:p>
        </p:txBody>
      </p:sp>
    </p:spTree>
    <p:extLst>
      <p:ext uri="{BB962C8B-B14F-4D97-AF65-F5344CB8AC3E}">
        <p14:creationId xmlns:p14="http://schemas.microsoft.com/office/powerpoint/2010/main" val="33514296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4"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slide(fromBottom)">
                                      <p:cBhvr>
                                        <p:cTn id="7" dur="500"/>
                                        <p:tgtEl>
                                          <p:spTgt spid="4">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slide(fromBottom)">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4">
                                            <p:txEl>
                                              <p:pRg st="3" end="3"/>
                                            </p:txEl>
                                          </p:spTgt>
                                        </p:tgtEl>
                                        <p:attrNameLst>
                                          <p:attrName>style.visibility</p:attrName>
                                        </p:attrNameLst>
                                      </p:cBhvr>
                                      <p:to>
                                        <p:strVal val="visible"/>
                                      </p:to>
                                    </p:set>
                                    <p:animEffect transition="in" filter="slide(fromBottom)">
                                      <p:cBhvr>
                                        <p:cTn id="17" dur="500"/>
                                        <p:tgtEl>
                                          <p:spTgt spid="4">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4" fill="hold" nodeType="clickEffect">
                                  <p:stCondLst>
                                    <p:cond delay="0"/>
                                  </p:stCondLst>
                                  <p:childTnLst>
                                    <p:set>
                                      <p:cBhvr>
                                        <p:cTn id="21" dur="1" fill="hold">
                                          <p:stCondLst>
                                            <p:cond delay="0"/>
                                          </p:stCondLst>
                                        </p:cTn>
                                        <p:tgtEl>
                                          <p:spTgt spid="4">
                                            <p:txEl>
                                              <p:pRg st="4" end="4"/>
                                            </p:txEl>
                                          </p:spTgt>
                                        </p:tgtEl>
                                        <p:attrNameLst>
                                          <p:attrName>style.visibility</p:attrName>
                                        </p:attrNameLst>
                                      </p:cBhvr>
                                      <p:to>
                                        <p:strVal val="visible"/>
                                      </p:to>
                                    </p:set>
                                    <p:animEffect transition="in" filter="slide(fromBottom)">
                                      <p:cBhvr>
                                        <p:cTn id="22" dur="500"/>
                                        <p:tgtEl>
                                          <p:spTgt spid="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695400" y="1449480"/>
            <a:ext cx="10801200" cy="4525963"/>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kern="0" dirty="0">
                <a:solidFill>
                  <a:srgbClr val="993333"/>
                </a:solidFill>
                <a:ea typeface="华文中宋" panose="02010600040101010101" pitchFamily="2" charset="-122"/>
              </a:rPr>
              <a:t>关于质量的教训</a:t>
            </a:r>
            <a:endParaRPr lang="en-US" altLang="zh-CN" sz="3200" b="1" kern="0" dirty="0">
              <a:solidFill>
                <a:srgbClr val="993333"/>
              </a:solidFill>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对要达到的质量做好计划，把它们设计到体系结构中去；</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理解各种体系结构的质量表现很重要，注意折衷；</a:t>
            </a:r>
          </a:p>
          <a:p>
            <a:pPr lvl="1" eaLnBrk="1" hangingPunct="1">
              <a:lnSpc>
                <a:spcPct val="150000"/>
              </a:lnSpc>
              <a:buFont typeface="Wingdings" panose="05000000000000000000" pitchFamily="2" charset="2"/>
              <a:buChar char="u"/>
            </a:pPr>
            <a:r>
              <a:rPr lang="zh-CN" altLang="en-US" sz="2800" kern="0" dirty="0">
                <a:highlight>
                  <a:srgbClr val="FFFF00"/>
                </a:highlight>
                <a:latin typeface="华文中宋" panose="02010600040101010101" pitchFamily="2" charset="-122"/>
                <a:ea typeface="华文中宋" panose="02010600040101010101" pitchFamily="2" charset="-122"/>
              </a:rPr>
              <a:t>控制好实现环节，不要让体系结构的贡献被糟糕的实现消灭。</a:t>
            </a:r>
          </a:p>
        </p:txBody>
      </p:sp>
    </p:spTree>
    <p:extLst>
      <p:ext uri="{BB962C8B-B14F-4D97-AF65-F5344CB8AC3E}">
        <p14:creationId xmlns:p14="http://schemas.microsoft.com/office/powerpoint/2010/main" val="2589197920"/>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2"/>
          <p:cNvSpPr txBox="1">
            <a:spLocks noChangeArrowheads="1"/>
          </p:cNvSpPr>
          <p:nvPr/>
        </p:nvSpPr>
        <p:spPr>
          <a:xfrm>
            <a:off x="457200" y="889843"/>
            <a:ext cx="8229600" cy="1143000"/>
          </a:xfrm>
          <a:prstGeom prst="rect">
            <a:avLst/>
          </a:prstGeom>
        </p:spPr>
        <p:txBody>
          <a:bodyPr anchorCtr="1"/>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3"/>
          <p:cNvSpPr txBox="1">
            <a:spLocks noChangeArrowheads="1"/>
          </p:cNvSpPr>
          <p:nvPr/>
        </p:nvSpPr>
        <p:spPr>
          <a:xfrm>
            <a:off x="538304" y="1196752"/>
            <a:ext cx="11030303" cy="511256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kern="0" dirty="0">
                <a:solidFill>
                  <a:srgbClr val="993333"/>
                </a:solidFill>
                <a:ea typeface="华文中宋" panose="02010600040101010101" pitchFamily="2" charset="-122"/>
              </a:rPr>
              <a:t>怎样提高质量？我们能做的是，使体系结构：</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易于理解；</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可度量；</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可复用；</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可文档化；</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易于交流和执行。</a:t>
            </a:r>
          </a:p>
        </p:txBody>
      </p:sp>
    </p:spTree>
    <p:extLst>
      <p:ext uri="{BB962C8B-B14F-4D97-AF65-F5344CB8AC3E}">
        <p14:creationId xmlns:p14="http://schemas.microsoft.com/office/powerpoint/2010/main" val="3334194551"/>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宋体" panose="02010600030101010101" pitchFamily="2" charset="-122"/>
              </a:rPr>
              <a:t>§1.1 </a:t>
            </a:r>
            <a:r>
              <a:rPr lang="zh-CN" altLang="en-US" dirty="0"/>
              <a:t>软件体系结构的发展</a:t>
            </a:r>
          </a:p>
        </p:txBody>
      </p:sp>
      <p:sp>
        <p:nvSpPr>
          <p:cNvPr id="3" name="Rectangle 4"/>
          <p:cNvSpPr txBox="1">
            <a:spLocks noChangeArrowheads="1"/>
          </p:cNvSpPr>
          <p:nvPr/>
        </p:nvSpPr>
        <p:spPr>
          <a:xfrm>
            <a:off x="457200" y="975890"/>
            <a:ext cx="8229600" cy="1371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endParaRPr lang="zh-CN" altLang="en-US" kern="0" dirty="0"/>
          </a:p>
        </p:txBody>
      </p:sp>
      <p:sp>
        <p:nvSpPr>
          <p:cNvPr id="4" name="Rectangle 5"/>
          <p:cNvSpPr txBox="1">
            <a:spLocks noChangeArrowheads="1"/>
          </p:cNvSpPr>
          <p:nvPr/>
        </p:nvSpPr>
        <p:spPr>
          <a:xfrm>
            <a:off x="767408" y="1412776"/>
            <a:ext cx="9721080" cy="489654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2800" b="1" kern="0" dirty="0">
                <a:solidFill>
                  <a:srgbClr val="993333"/>
                </a:solidFill>
                <a:ea typeface="华文中宋" panose="02010600040101010101" pitchFamily="2" charset="-122"/>
              </a:rPr>
              <a:t>好的体系结构，与大多数好的设计一样</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是一系列相容的原理和技术的产物，在项目的各个阶段保持一致（知行合一）；</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在各种变化面前表现出弹性；</a:t>
            </a:r>
          </a:p>
          <a:p>
            <a:pPr lvl="1" eaLnBrk="1" hangingPunct="1">
              <a:lnSpc>
                <a:spcPct val="150000"/>
              </a:lnSpc>
              <a:buFont typeface="Wingdings" panose="05000000000000000000" pitchFamily="2" charset="2"/>
              <a:buChar char="u"/>
            </a:pPr>
            <a:r>
              <a:rPr lang="zh-CN" altLang="en-US" sz="2800" kern="0" dirty="0">
                <a:highlight>
                  <a:srgbClr val="FFFF00"/>
                </a:highlight>
                <a:latin typeface="华文中宋" panose="02010600040101010101" pitchFamily="2" charset="-122"/>
                <a:ea typeface="华文中宋" panose="02010600040101010101" pitchFamily="2" charset="-122"/>
              </a:rPr>
              <a:t>在产品的整个生命周期中充当向导；</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重用成熟的工程知识。</a:t>
            </a:r>
          </a:p>
        </p:txBody>
      </p:sp>
    </p:spTree>
    <p:extLst>
      <p:ext uri="{BB962C8B-B14F-4D97-AF65-F5344CB8AC3E}">
        <p14:creationId xmlns:p14="http://schemas.microsoft.com/office/powerpoint/2010/main" val="1478134808"/>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D3995E1D-7570-42FC-97A8-00E8695F047A}"/>
              </a:ext>
            </a:extLst>
          </p:cNvPr>
          <p:cNvSpPr txBox="1">
            <a:spLocks noChangeArrowheads="1"/>
          </p:cNvSpPr>
          <p:nvPr/>
        </p:nvSpPr>
        <p:spPr>
          <a:xfrm>
            <a:off x="551384" y="926138"/>
            <a:ext cx="10972800" cy="52419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800" kern="0" dirty="0">
                <a:latin typeface="华文中宋" panose="02010600040101010101" pitchFamily="2" charset="-122"/>
                <a:ea typeface="华文中宋" panose="02010600040101010101" pitchFamily="2" charset="-122"/>
              </a:rPr>
              <a:t>现状：</a:t>
            </a:r>
            <a:endParaRPr lang="en-US" altLang="zh-CN" sz="2400" kern="0" dirty="0">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D1D1AFAB-88E4-4EA8-919E-8C67D921C2DF}"/>
              </a:ext>
            </a:extLst>
          </p:cNvPr>
          <p:cNvSpPr txBox="1"/>
          <p:nvPr/>
        </p:nvSpPr>
        <p:spPr>
          <a:xfrm>
            <a:off x="848544" y="1593294"/>
            <a:ext cx="10684768" cy="4892878"/>
          </a:xfrm>
          <a:prstGeom prst="rect">
            <a:avLst/>
          </a:prstGeom>
        </p:spPr>
        <p:txBody>
          <a:bodyPr wrap="square" rtlCol="0">
            <a:spAutoFit/>
          </a:bodyPr>
          <a:lstStyle/>
          <a:p>
            <a:pPr marL="342900" lvl="0" indent="-342900" eaLnBrk="1" hangingPunct="1">
              <a:lnSpc>
                <a:spcPct val="150000"/>
              </a:lnSpc>
              <a:buFont typeface="Wingdings" panose="05000000000000000000" pitchFamily="2" charset="2"/>
              <a:buChar char="u"/>
              <a:defRPr/>
            </a:pPr>
            <a:r>
              <a:rPr lang="zh-CN" altLang="en-US" b="1" dirty="0">
                <a:latin typeface="华文中宋" panose="02010600040101010101" pitchFamily="2" charset="-122"/>
                <a:ea typeface="华文中宋" panose="02010600040101010101" pitchFamily="2" charset="-122"/>
              </a:rPr>
              <a:t>相对于硬件，软件不会“磨损”。软件的运行和使用期间，没有硬件那样的机械磨损、老化问题。</a:t>
            </a:r>
            <a:endParaRPr lang="en-US" altLang="zh-CN" b="1" dirty="0">
              <a:latin typeface="华文中宋" panose="02010600040101010101" pitchFamily="2" charset="-122"/>
              <a:ea typeface="华文中宋" panose="02010600040101010101" pitchFamily="2" charset="-122"/>
            </a:endParaRPr>
          </a:p>
          <a:p>
            <a:pPr marL="342900" lvl="0" indent="-342900" eaLnBrk="1" hangingPunct="1">
              <a:lnSpc>
                <a:spcPct val="150000"/>
              </a:lnSpc>
              <a:buFont typeface="Wingdings" panose="05000000000000000000" pitchFamily="2" charset="2"/>
              <a:buChar char="u"/>
              <a:defRPr/>
            </a:pPr>
            <a:r>
              <a:rPr lang="zh-CN" altLang="en-US" b="1" dirty="0">
                <a:latin typeface="华文中宋" panose="02010600040101010101" pitchFamily="2" charset="-122"/>
                <a:ea typeface="华文中宋" panose="02010600040101010101" pitchFamily="2" charset="-122"/>
              </a:rPr>
              <a:t>但，</a:t>
            </a:r>
            <a:r>
              <a:rPr lang="zh-CN" altLang="en-US" dirty="0">
                <a:solidFill>
                  <a:srgbClr val="C00000"/>
                </a:solidFill>
                <a:latin typeface="华文中宋" panose="02010600040101010101" pitchFamily="2" charset="-122"/>
                <a:ea typeface="华文中宋" panose="02010600040101010101" pitchFamily="2" charset="-122"/>
              </a:rPr>
              <a:t>软件会“退化”。</a:t>
            </a:r>
            <a:r>
              <a:rPr lang="zh-CN" altLang="en-US" dirty="0">
                <a:solidFill>
                  <a:srgbClr val="000000"/>
                </a:solidFill>
                <a:latin typeface="华文中宋" panose="02010600040101010101" pitchFamily="2" charset="-122"/>
                <a:ea typeface="华文中宋" panose="02010600040101010101" pitchFamily="2" charset="-122"/>
              </a:rPr>
              <a:t>软件的维护比硬件的维护要复杂得多，与硬件的维修有着本质的差别：</a:t>
            </a:r>
            <a:endParaRPr lang="en-US" altLang="zh-CN" dirty="0">
              <a:solidFill>
                <a:srgbClr val="000000"/>
              </a:solidFill>
              <a:latin typeface="华文中宋" panose="02010600040101010101" pitchFamily="2" charset="-122"/>
              <a:ea typeface="华文中宋" panose="02010600040101010101" pitchFamily="2" charset="-122"/>
            </a:endParaRPr>
          </a:p>
          <a:p>
            <a:pPr marL="798195" lvl="1" indent="-342900" eaLnBrk="1" hangingPunct="1">
              <a:buFont typeface="Wingdings" panose="05000000000000000000" pitchFamily="2" charset="2"/>
              <a:buChar char="l"/>
              <a:defRPr/>
            </a:pPr>
            <a:r>
              <a:rPr lang="zh-CN" altLang="en-US" sz="2310" b="1" dirty="0">
                <a:solidFill>
                  <a:srgbClr val="C00000"/>
                </a:solidFill>
                <a:latin typeface="华文中宋" panose="02010600040101010101" pitchFamily="2" charset="-122"/>
                <a:ea typeface="华文中宋" panose="02010600040101010101" pitchFamily="2" charset="-122"/>
              </a:rPr>
              <a:t>软件的“退化”（软件的退化由修改引发）</a:t>
            </a:r>
          </a:p>
          <a:p>
            <a:pPr lvl="1" eaLnBrk="1" hangingPunct="1">
              <a:lnSpc>
                <a:spcPct val="150000"/>
              </a:lnSpc>
              <a:defRPr/>
            </a:pPr>
            <a:r>
              <a:rPr lang="en-US" altLang="zh-CN" sz="2000" dirty="0">
                <a:solidFill>
                  <a:srgbClr val="000000"/>
                </a:solidFill>
              </a:rPr>
              <a:t>	</a:t>
            </a:r>
            <a:r>
              <a:rPr lang="zh-CN" altLang="en-US" sz="2000" dirty="0">
                <a:solidFill>
                  <a:srgbClr val="000000"/>
                </a:solidFill>
                <a:latin typeface="华文楷体" panose="02010600040101010101" pitchFamily="2" charset="-122"/>
                <a:ea typeface="华文楷体" panose="02010600040101010101" pitchFamily="2" charset="-122"/>
              </a:rPr>
              <a:t>在其生命期中，软件会经历修改（维护），这些修改，有可能会引入新的错误。</a:t>
            </a:r>
            <a:endParaRPr lang="en-US" altLang="zh-CN" sz="2000" dirty="0">
              <a:solidFill>
                <a:srgbClr val="000000"/>
              </a:solidFill>
              <a:latin typeface="华文楷体" panose="02010600040101010101" pitchFamily="2" charset="-122"/>
              <a:ea typeface="华文楷体" panose="02010600040101010101" pitchFamily="2" charset="-122"/>
            </a:endParaRPr>
          </a:p>
          <a:p>
            <a:pPr marL="798195" lvl="1" indent="-342900" eaLnBrk="1" hangingPunct="1">
              <a:buFont typeface="Wingdings" panose="05000000000000000000" pitchFamily="2" charset="2"/>
              <a:buChar char="l"/>
              <a:defRPr/>
            </a:pPr>
            <a:r>
              <a:rPr lang="zh-CN" altLang="en-US" sz="2310" b="1" dirty="0">
                <a:solidFill>
                  <a:srgbClr val="C00000"/>
                </a:solidFill>
                <a:latin typeface="华文中宋" panose="02010600040101010101" pitchFamily="2" charset="-122"/>
                <a:ea typeface="华文中宋" panose="02010600040101010101" pitchFamily="2" charset="-122"/>
              </a:rPr>
              <a:t>软件维护要比硬件维护复杂得多</a:t>
            </a:r>
          </a:p>
          <a:p>
            <a:pPr lvl="2" eaLnBrk="1" hangingPunct="1">
              <a:lnSpc>
                <a:spcPct val="150000"/>
              </a:lnSpc>
              <a:defRPr/>
            </a:pPr>
            <a:r>
              <a:rPr lang="zh-CN" altLang="en-US" sz="2000" dirty="0">
                <a:solidFill>
                  <a:srgbClr val="000000"/>
                </a:solidFill>
                <a:latin typeface="华文楷体" panose="02010600040101010101" pitchFamily="2" charset="-122"/>
                <a:ea typeface="华文楷体" panose="02010600040101010101" pitchFamily="2" charset="-122"/>
              </a:rPr>
              <a:t>当硬件部件磨损、故障时，可用另一个零件替换它；</a:t>
            </a:r>
          </a:p>
          <a:p>
            <a:pPr lvl="2" eaLnBrk="1" hangingPunct="1">
              <a:lnSpc>
                <a:spcPct val="150000"/>
              </a:lnSpc>
              <a:defRPr/>
            </a:pPr>
            <a:r>
              <a:rPr lang="zh-CN" altLang="en-US" sz="2000" dirty="0">
                <a:solidFill>
                  <a:srgbClr val="000000"/>
                </a:solidFill>
                <a:latin typeface="华文楷体" panose="02010600040101010101" pitchFamily="2" charset="-122"/>
                <a:ea typeface="华文楷体" panose="02010600040101010101" pitchFamily="2" charset="-122"/>
              </a:rPr>
              <a:t>但对于软件，每一个故障都表明设计或编码存在错误 。</a:t>
            </a:r>
          </a:p>
          <a:p>
            <a:pPr lvl="0" eaLnBrk="1" hangingPunct="1">
              <a:lnSpc>
                <a:spcPct val="150000"/>
              </a:lnSpc>
              <a:defRPr/>
            </a:pPr>
            <a:endParaRPr lang="en-US" altLang="zh-CN" dirty="0">
              <a:solidFill>
                <a:srgbClr val="FF0000"/>
              </a:solidFill>
              <a:latin typeface="华文中宋" panose="02010600040101010101" pitchFamily="2" charset="-122"/>
              <a:ea typeface="华文中宋" panose="02010600040101010101" pitchFamily="2" charset="-122"/>
            </a:endParaRPr>
          </a:p>
        </p:txBody>
      </p:sp>
      <p:sp>
        <p:nvSpPr>
          <p:cNvPr id="9" name="内容占位符 2">
            <a:extLst>
              <a:ext uri="{FF2B5EF4-FFF2-40B4-BE49-F238E27FC236}">
                <a16:creationId xmlns:a16="http://schemas.microsoft.com/office/drawing/2014/main" id="{D980A36F-92A5-445E-87F2-2D69EF9CE187}"/>
              </a:ext>
            </a:extLst>
          </p:cNvPr>
          <p:cNvSpPr txBox="1">
            <a:spLocks/>
          </p:cNvSpPr>
          <p:nvPr/>
        </p:nvSpPr>
        <p:spPr>
          <a:xfrm>
            <a:off x="36994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spTree>
    <p:extLst>
      <p:ext uri="{BB962C8B-B14F-4D97-AF65-F5344CB8AC3E}">
        <p14:creationId xmlns:p14="http://schemas.microsoft.com/office/powerpoint/2010/main" val="2213732928"/>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37FEF21-38B1-48A5-91DF-897936D2827B}"/>
              </a:ext>
            </a:extLst>
          </p:cNvPr>
          <p:cNvSpPr>
            <a:spLocks noGrp="1"/>
          </p:cNvSpPr>
          <p:nvPr>
            <p:ph sz="quarter" idx="12"/>
          </p:nvPr>
        </p:nvSpPr>
        <p:spPr/>
        <p:txBody>
          <a:bodyPr/>
          <a:lstStyle/>
          <a:p>
            <a:endParaRPr lang="zh-CN" altLang="en-US"/>
          </a:p>
        </p:txBody>
      </p:sp>
      <p:sp>
        <p:nvSpPr>
          <p:cNvPr id="6" name="Rectangle 3">
            <a:extLst>
              <a:ext uri="{FF2B5EF4-FFF2-40B4-BE49-F238E27FC236}">
                <a16:creationId xmlns:a16="http://schemas.microsoft.com/office/drawing/2014/main" id="{D3995E1D-7570-42FC-97A8-00E8695F047A}"/>
              </a:ext>
            </a:extLst>
          </p:cNvPr>
          <p:cNvSpPr txBox="1">
            <a:spLocks noChangeArrowheads="1"/>
          </p:cNvSpPr>
          <p:nvPr/>
        </p:nvSpPr>
        <p:spPr>
          <a:xfrm>
            <a:off x="551384" y="926138"/>
            <a:ext cx="10972800" cy="52419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800" kern="0" dirty="0">
                <a:latin typeface="华文中宋" panose="02010600040101010101" pitchFamily="2" charset="-122"/>
                <a:ea typeface="华文中宋" panose="02010600040101010101" pitchFamily="2" charset="-122"/>
              </a:rPr>
              <a:t>现状：</a:t>
            </a:r>
            <a:endParaRPr lang="en-US" altLang="zh-CN" sz="2400" kern="0" dirty="0">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D1D1AFAB-88E4-4EA8-919E-8C67D921C2DF}"/>
              </a:ext>
            </a:extLst>
          </p:cNvPr>
          <p:cNvSpPr txBox="1"/>
          <p:nvPr/>
        </p:nvSpPr>
        <p:spPr>
          <a:xfrm>
            <a:off x="839416" y="1473727"/>
            <a:ext cx="10788659" cy="1133131"/>
          </a:xfrm>
          <a:prstGeom prst="rect">
            <a:avLst/>
          </a:prstGeom>
        </p:spPr>
        <p:txBody>
          <a:bodyPr wrap="none" rtlCol="0">
            <a:spAutoFit/>
          </a:bodyPr>
          <a:lstStyle/>
          <a:p>
            <a:pPr marL="457178" marR="0" lvl="1" indent="0" algn="l" defTabSz="914400" rtl="0" eaLnBrk="1" fontAlgn="base" latinLnBrk="0" hangingPunct="1">
              <a:lnSpc>
                <a:spcPct val="150000"/>
              </a:lnSpc>
              <a:spcBef>
                <a:spcPct val="0"/>
              </a:spcBef>
              <a:spcAft>
                <a:spcPct val="0"/>
              </a:spcAft>
              <a:buClrTx/>
              <a:buSzTx/>
              <a:buFontTx/>
              <a:buNone/>
              <a:tabLst/>
              <a:defRPr/>
            </a:pPr>
            <a:r>
              <a:rPr kumimoji="0" lang="en-US" altLang="zh-CN" sz="2400" b="0" i="0" u="none" strike="noStrike" kern="1200" cap="none" spc="0" normalizeH="0" baseline="0" noProof="0" dirty="0">
                <a:ln>
                  <a:noFill/>
                </a:ln>
                <a:solidFill>
                  <a:srgbClr val="000000"/>
                </a:solidFill>
                <a:effectLst/>
                <a:uLnTx/>
                <a:uFillTx/>
                <a:latin typeface="Times" charset="0"/>
                <a:cs typeface="+mn-cs"/>
              </a:rPr>
              <a:t>SE CRISIS</a:t>
            </a:r>
            <a:r>
              <a:rPr kumimoji="0" lang="zh-CN" altLang="en-US" sz="2400" b="0" i="0" u="none" strike="noStrike" kern="1200" cap="none" spc="0" normalizeH="0" baseline="0" noProof="0" dirty="0">
                <a:ln>
                  <a:noFill/>
                </a:ln>
                <a:solidFill>
                  <a:srgbClr val="000000"/>
                </a:solidFill>
                <a:effectLst/>
                <a:uLnTx/>
                <a:uFillTx/>
                <a:latin typeface="Times" charset="0"/>
                <a:cs typeface="+mn-cs"/>
              </a:rPr>
              <a:t>：软件</a:t>
            </a:r>
            <a:r>
              <a:rPr kumimoji="0" lang="zh-CN" altLang="en-US" sz="2400" b="0" i="0" u="none" strike="noStrike" kern="1200" cap="none" spc="0" normalizeH="0" baseline="0" noProof="0" dirty="0">
                <a:ln>
                  <a:noFill/>
                </a:ln>
                <a:solidFill>
                  <a:srgbClr val="C00000"/>
                </a:solidFill>
                <a:effectLst/>
                <a:uLnTx/>
                <a:uFillTx/>
                <a:latin typeface="Times" charset="0"/>
                <a:cs typeface="+mn-cs"/>
              </a:rPr>
              <a:t>开发</a:t>
            </a:r>
            <a:r>
              <a:rPr kumimoji="0" lang="zh-CN" altLang="en-US" sz="2400" b="0" i="0" u="none" strike="noStrike" kern="1200" cap="none" spc="0" normalizeH="0" baseline="0" noProof="0" dirty="0">
                <a:ln>
                  <a:noFill/>
                </a:ln>
                <a:solidFill>
                  <a:srgbClr val="000000"/>
                </a:solidFill>
                <a:effectLst/>
                <a:uLnTx/>
                <a:uFillTx/>
                <a:latin typeface="Times" charset="0"/>
                <a:cs typeface="+mn-cs"/>
              </a:rPr>
              <a:t>和</a:t>
            </a:r>
            <a:r>
              <a:rPr kumimoji="0" lang="zh-CN" altLang="en-US" sz="2400" b="0" i="0" u="none" strike="noStrike" kern="1200" cap="none" spc="0" normalizeH="0" baseline="0" noProof="0" dirty="0">
                <a:ln>
                  <a:noFill/>
                </a:ln>
                <a:solidFill>
                  <a:srgbClr val="C00000"/>
                </a:solidFill>
                <a:effectLst/>
                <a:uLnTx/>
                <a:uFillTx/>
                <a:latin typeface="Times" charset="0"/>
                <a:cs typeface="+mn-cs"/>
              </a:rPr>
              <a:t>维护</a:t>
            </a:r>
            <a:r>
              <a:rPr kumimoji="0" lang="zh-CN" altLang="en-US" sz="2400" b="0" i="0" u="none" strike="noStrike" kern="1200" cap="none" spc="0" normalizeH="0" baseline="0" noProof="0" dirty="0">
                <a:ln>
                  <a:noFill/>
                </a:ln>
                <a:solidFill>
                  <a:srgbClr val="000000"/>
                </a:solidFill>
                <a:effectLst/>
                <a:uLnTx/>
                <a:uFillTx/>
                <a:latin typeface="Times" charset="0"/>
                <a:cs typeface="+mn-cs"/>
              </a:rPr>
              <a:t>过程中遇到的一系列严重的问题</a:t>
            </a:r>
            <a:endParaRPr kumimoji="0" lang="en-US" altLang="zh-CN" sz="2400" b="0" i="0" u="none" strike="noStrike" kern="1200" cap="none" spc="0" normalizeH="0" baseline="0" noProof="0" dirty="0">
              <a:ln>
                <a:noFill/>
              </a:ln>
              <a:solidFill>
                <a:srgbClr val="000000"/>
              </a:solidFill>
              <a:effectLst/>
              <a:uLnTx/>
              <a:uFillTx/>
              <a:latin typeface="Times" charset="0"/>
              <a:cs typeface="+mn-cs"/>
            </a:endParaRPr>
          </a:p>
          <a:p>
            <a:pPr lvl="1" eaLnBrk="1" hangingPunct="1">
              <a:lnSpc>
                <a:spcPct val="150000"/>
              </a:lnSpc>
              <a:defRPr/>
            </a:pPr>
            <a:r>
              <a:rPr kumimoji="0" lang="en-US" altLang="zh-CN" sz="2400" b="0" i="0" u="none" strike="noStrike" kern="1200" cap="none" spc="0" normalizeH="0" baseline="0" noProof="0" dirty="0">
                <a:ln>
                  <a:noFill/>
                </a:ln>
                <a:solidFill>
                  <a:srgbClr val="000000"/>
                </a:solidFill>
                <a:effectLst/>
                <a:uLnTx/>
                <a:uFillTx/>
                <a:latin typeface="Tahoma" panose="020B0604030504040204" pitchFamily="34" charset="0"/>
                <a:cs typeface="+mn-cs"/>
              </a:rPr>
              <a:t>Standish Group</a:t>
            </a:r>
            <a:r>
              <a:rPr lang="zh-CN" altLang="en-US" sz="1800" dirty="0">
                <a:latin typeface="+mn-lt"/>
              </a:rPr>
              <a:t>（</a:t>
            </a:r>
            <a:r>
              <a:rPr lang="zh-CN" altLang="en-US" sz="1800" dirty="0">
                <a:latin typeface="+mn-lt"/>
                <a:cs typeface="Geneva" charset="0"/>
              </a:rPr>
              <a:t>美国专门从事跟踪</a:t>
            </a:r>
            <a:r>
              <a:rPr lang="en-US" altLang="zh-CN" sz="1800" dirty="0">
                <a:latin typeface="+mn-lt"/>
                <a:cs typeface="Geneva" charset="0"/>
              </a:rPr>
              <a:t>IT</a:t>
            </a:r>
            <a:r>
              <a:rPr lang="zh-CN" altLang="en-US" sz="1800" dirty="0">
                <a:latin typeface="+mn-lt"/>
                <a:cs typeface="Geneva" charset="0"/>
              </a:rPr>
              <a:t>项目成功或失败的权威机构</a:t>
            </a:r>
            <a:r>
              <a:rPr kumimoji="0" lang="zh-CN" altLang="en-US" sz="1800" b="0" i="0" u="none" strike="noStrike" kern="1200" cap="none" spc="0" normalizeH="0" baseline="0" noProof="0" dirty="0">
                <a:ln>
                  <a:noFill/>
                </a:ln>
                <a:solidFill>
                  <a:srgbClr val="000000"/>
                </a:solidFill>
                <a:effectLst/>
                <a:uLnTx/>
                <a:uFillTx/>
                <a:latin typeface="+mn-lt"/>
                <a:cs typeface="+mn-cs"/>
              </a:rPr>
              <a:t>）</a:t>
            </a:r>
            <a:r>
              <a:rPr kumimoji="0" lang="zh-CN" altLang="en-US" sz="2400" b="0" i="0" u="none" strike="noStrike" kern="1200" cap="none" spc="0" normalizeH="0" baseline="0" noProof="0" dirty="0">
                <a:ln>
                  <a:noFill/>
                </a:ln>
                <a:solidFill>
                  <a:srgbClr val="000000"/>
                </a:solidFill>
                <a:effectLst/>
                <a:uLnTx/>
                <a:uFillTx/>
                <a:latin typeface="Times" charset="0"/>
                <a:cs typeface="+mn-cs"/>
              </a:rPr>
              <a:t>对软件项目的统计：</a:t>
            </a:r>
          </a:p>
        </p:txBody>
      </p:sp>
      <p:pic>
        <p:nvPicPr>
          <p:cNvPr id="8" name="Picture 10">
            <a:extLst>
              <a:ext uri="{FF2B5EF4-FFF2-40B4-BE49-F238E27FC236}">
                <a16:creationId xmlns:a16="http://schemas.microsoft.com/office/drawing/2014/main" id="{43C22600-742F-47F0-B350-7F8C85FDB9C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7" t="6819" b="9419"/>
          <a:stretch>
            <a:fillRect/>
          </a:stretch>
        </p:blipFill>
        <p:spPr bwMode="auto">
          <a:xfrm>
            <a:off x="767408" y="2941864"/>
            <a:ext cx="6221355" cy="371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内容占位符 2">
            <a:extLst>
              <a:ext uri="{FF2B5EF4-FFF2-40B4-BE49-F238E27FC236}">
                <a16:creationId xmlns:a16="http://schemas.microsoft.com/office/drawing/2014/main" id="{D980A36F-92A5-445E-87F2-2D69EF9CE187}"/>
              </a:ext>
            </a:extLst>
          </p:cNvPr>
          <p:cNvSpPr txBox="1">
            <a:spLocks/>
          </p:cNvSpPr>
          <p:nvPr/>
        </p:nvSpPr>
        <p:spPr>
          <a:xfrm>
            <a:off x="36994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sp>
        <p:nvSpPr>
          <p:cNvPr id="10" name="Rectangle 3">
            <a:extLst>
              <a:ext uri="{FF2B5EF4-FFF2-40B4-BE49-F238E27FC236}">
                <a16:creationId xmlns:a16="http://schemas.microsoft.com/office/drawing/2014/main" id="{6C4B4E4D-4F0E-4159-ABF6-65F39C8AB36D}"/>
              </a:ext>
            </a:extLst>
          </p:cNvPr>
          <p:cNvSpPr txBox="1">
            <a:spLocks noChangeArrowheads="1"/>
          </p:cNvSpPr>
          <p:nvPr/>
        </p:nvSpPr>
        <p:spPr>
          <a:xfrm>
            <a:off x="6312024" y="2889903"/>
            <a:ext cx="5616624" cy="3749201"/>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这些有问题或失败的项目带来的直接损失占当年全美</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IT</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投资额的近</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40%</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所有的项目中：</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平均超期</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189%</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平均超预算</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222%</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80%</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的资源被开销在维护上</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p>
          <a:p>
            <a:pPr lvl="2" eaLnBrk="1" hangingPunct="1">
              <a:lnSpc>
                <a:spcPct val="150000"/>
              </a:lnSpc>
              <a:defRPr/>
            </a:pPr>
            <a:r>
              <a:rPr lang="zh-CN" altLang="en-US" sz="1865" dirty="0">
                <a:ea typeface="黑体" panose="02010609060101010101" pitchFamily="49" charset="-122"/>
              </a:rPr>
              <a:t>导致项目失败的最重要原因与需求有关。</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endPar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p:txBody>
      </p:sp>
    </p:spTree>
    <p:extLst>
      <p:ext uri="{BB962C8B-B14F-4D97-AF65-F5344CB8AC3E}">
        <p14:creationId xmlns:p14="http://schemas.microsoft.com/office/powerpoint/2010/main" val="2666608129"/>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a:extLst>
              <a:ext uri="{FF2B5EF4-FFF2-40B4-BE49-F238E27FC236}">
                <a16:creationId xmlns:a16="http://schemas.microsoft.com/office/drawing/2014/main" id="{D3995E1D-7570-42FC-97A8-00E8695F047A}"/>
              </a:ext>
            </a:extLst>
          </p:cNvPr>
          <p:cNvSpPr txBox="1">
            <a:spLocks noChangeArrowheads="1"/>
          </p:cNvSpPr>
          <p:nvPr/>
        </p:nvSpPr>
        <p:spPr>
          <a:xfrm>
            <a:off x="551384" y="926138"/>
            <a:ext cx="10972800" cy="52419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800" kern="0" dirty="0">
                <a:latin typeface="华文中宋" panose="02010600040101010101" pitchFamily="2" charset="-122"/>
                <a:ea typeface="华文中宋" panose="02010600040101010101" pitchFamily="2" charset="-122"/>
              </a:rPr>
              <a:t>现状：</a:t>
            </a:r>
            <a:endParaRPr lang="en-US" altLang="zh-CN" sz="2400" kern="0" dirty="0">
              <a:latin typeface="华文中宋" panose="02010600040101010101" pitchFamily="2" charset="-122"/>
              <a:ea typeface="华文中宋" panose="02010600040101010101" pitchFamily="2" charset="-122"/>
            </a:endParaRPr>
          </a:p>
        </p:txBody>
      </p:sp>
      <p:sp>
        <p:nvSpPr>
          <p:cNvPr id="7" name="文本框 6">
            <a:extLst>
              <a:ext uri="{FF2B5EF4-FFF2-40B4-BE49-F238E27FC236}">
                <a16:creationId xmlns:a16="http://schemas.microsoft.com/office/drawing/2014/main" id="{D1D1AFAB-88E4-4EA8-919E-8C67D921C2DF}"/>
              </a:ext>
            </a:extLst>
          </p:cNvPr>
          <p:cNvSpPr txBox="1"/>
          <p:nvPr/>
        </p:nvSpPr>
        <p:spPr>
          <a:xfrm>
            <a:off x="848544" y="1593294"/>
            <a:ext cx="5247456" cy="1688924"/>
          </a:xfrm>
          <a:prstGeom prst="rect">
            <a:avLst/>
          </a:prstGeom>
        </p:spPr>
        <p:txBody>
          <a:bodyPr wrap="square" rtlCol="0">
            <a:spAutoFit/>
          </a:bodyPr>
          <a:lstStyle/>
          <a:p>
            <a:pPr eaLnBrk="1" hangingPunct="1">
              <a:lnSpc>
                <a:spcPct val="150000"/>
              </a:lnSpc>
              <a:defRPr/>
            </a:pPr>
            <a:r>
              <a:rPr lang="zh-CN" altLang="en-US" dirty="0">
                <a:latin typeface="华文中宋" panose="02010600040101010101" pitchFamily="2" charset="-122"/>
                <a:ea typeface="华文中宋" panose="02010600040101010101" pitchFamily="2" charset="-122"/>
              </a:rPr>
              <a:t>软件是？</a:t>
            </a:r>
            <a:r>
              <a:rPr lang="zh-CN" altLang="en-US" dirty="0">
                <a:solidFill>
                  <a:srgbClr val="000000"/>
                </a:solidFill>
                <a:latin typeface="华文中宋" panose="02010600040101010101" pitchFamily="2" charset="-122"/>
                <a:ea typeface="华文中宋" panose="02010600040101010101" pitchFamily="2" charset="-122"/>
              </a:rPr>
              <a:t>一套成体系的元素及对象。</a:t>
            </a:r>
            <a:endParaRPr lang="en-US" altLang="zh-CN" dirty="0">
              <a:solidFill>
                <a:srgbClr val="000000"/>
              </a:solidFill>
              <a:latin typeface="华文中宋" panose="02010600040101010101" pitchFamily="2" charset="-122"/>
              <a:ea typeface="华文中宋" panose="02010600040101010101" pitchFamily="2" charset="-122"/>
            </a:endParaRPr>
          </a:p>
          <a:p>
            <a:pPr eaLnBrk="1" hangingPunct="1">
              <a:lnSpc>
                <a:spcPct val="150000"/>
              </a:lnSpc>
              <a:defRPr/>
            </a:pPr>
            <a:endParaRPr lang="zh-CN" altLang="en-US" dirty="0">
              <a:latin typeface="华文中宋" panose="02010600040101010101" pitchFamily="2" charset="-122"/>
              <a:ea typeface="华文中宋" panose="02010600040101010101" pitchFamily="2" charset="-122"/>
            </a:endParaRPr>
          </a:p>
          <a:p>
            <a:pPr lvl="0" eaLnBrk="1" hangingPunct="1">
              <a:lnSpc>
                <a:spcPct val="150000"/>
              </a:lnSpc>
              <a:defRPr/>
            </a:pPr>
            <a:endParaRPr lang="en-US" altLang="zh-CN" dirty="0">
              <a:solidFill>
                <a:srgbClr val="FF0000"/>
              </a:solidFill>
              <a:latin typeface="华文中宋" panose="02010600040101010101" pitchFamily="2" charset="-122"/>
              <a:ea typeface="华文中宋" panose="02010600040101010101" pitchFamily="2" charset="-122"/>
            </a:endParaRPr>
          </a:p>
        </p:txBody>
      </p:sp>
      <p:sp>
        <p:nvSpPr>
          <p:cNvPr id="9" name="内容占位符 2">
            <a:extLst>
              <a:ext uri="{FF2B5EF4-FFF2-40B4-BE49-F238E27FC236}">
                <a16:creationId xmlns:a16="http://schemas.microsoft.com/office/drawing/2014/main" id="{D980A36F-92A5-445E-87F2-2D69EF9CE187}"/>
              </a:ext>
            </a:extLst>
          </p:cNvPr>
          <p:cNvSpPr txBox="1">
            <a:spLocks/>
          </p:cNvSpPr>
          <p:nvPr/>
        </p:nvSpPr>
        <p:spPr>
          <a:xfrm>
            <a:off x="36994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grpSp>
        <p:nvGrpSpPr>
          <p:cNvPr id="5" name="组合 4">
            <a:extLst>
              <a:ext uri="{FF2B5EF4-FFF2-40B4-BE49-F238E27FC236}">
                <a16:creationId xmlns:a16="http://schemas.microsoft.com/office/drawing/2014/main" id="{8BC484D9-F74B-446B-A061-CDAB9615EC09}"/>
              </a:ext>
            </a:extLst>
          </p:cNvPr>
          <p:cNvGrpSpPr/>
          <p:nvPr/>
        </p:nvGrpSpPr>
        <p:grpSpPr>
          <a:xfrm>
            <a:off x="983432" y="2348880"/>
            <a:ext cx="4369812" cy="3934104"/>
            <a:chOff x="1235460" y="1410519"/>
            <a:chExt cx="5302298" cy="4773613"/>
          </a:xfrm>
        </p:grpSpPr>
        <p:sp>
          <p:nvSpPr>
            <p:cNvPr id="8" name="Freeform 40217">
              <a:extLst>
                <a:ext uri="{FF2B5EF4-FFF2-40B4-BE49-F238E27FC236}">
                  <a16:creationId xmlns:a16="http://schemas.microsoft.com/office/drawing/2014/main" id="{183A0E4C-4E80-4FB2-BED3-C07BAFE3BD98}"/>
                </a:ext>
              </a:extLst>
            </p:cNvPr>
            <p:cNvSpPr/>
            <p:nvPr/>
          </p:nvSpPr>
          <p:spPr bwMode="auto">
            <a:xfrm>
              <a:off x="3851660" y="3469507"/>
              <a:ext cx="2662238" cy="2714625"/>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rgbClr val="00B05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0" name="Freeform 40218">
              <a:extLst>
                <a:ext uri="{FF2B5EF4-FFF2-40B4-BE49-F238E27FC236}">
                  <a16:creationId xmlns:a16="http://schemas.microsoft.com/office/drawing/2014/main" id="{A0FD24F9-DD79-42BD-BDB6-434D3564A4C2}"/>
                </a:ext>
              </a:extLst>
            </p:cNvPr>
            <p:cNvSpPr/>
            <p:nvPr/>
          </p:nvSpPr>
          <p:spPr bwMode="auto">
            <a:xfrm>
              <a:off x="1235460" y="3469507"/>
              <a:ext cx="2663825" cy="2714625"/>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2AA1DC"/>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1" name="Freeform 40219">
              <a:extLst>
                <a:ext uri="{FF2B5EF4-FFF2-40B4-BE49-F238E27FC236}">
                  <a16:creationId xmlns:a16="http://schemas.microsoft.com/office/drawing/2014/main" id="{A23DE2D9-D295-4AE9-9506-E98A5E086718}"/>
                </a:ext>
              </a:extLst>
            </p:cNvPr>
            <p:cNvSpPr/>
            <p:nvPr/>
          </p:nvSpPr>
          <p:spPr bwMode="auto">
            <a:xfrm>
              <a:off x="2641985" y="1410519"/>
              <a:ext cx="2465388" cy="2657475"/>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Times" charset="0"/>
                <a:cs typeface="+mn-cs"/>
              </a:endParaRPr>
            </a:p>
          </p:txBody>
        </p:sp>
        <p:sp>
          <p:nvSpPr>
            <p:cNvPr id="12" name="Oval 44671">
              <a:extLst>
                <a:ext uri="{FF2B5EF4-FFF2-40B4-BE49-F238E27FC236}">
                  <a16:creationId xmlns:a16="http://schemas.microsoft.com/office/drawing/2014/main" id="{136EC497-579F-48F5-8B60-43BE336707F3}"/>
                </a:ext>
              </a:extLst>
            </p:cNvPr>
            <p:cNvSpPr>
              <a:spLocks noChangeArrowheads="1"/>
            </p:cNvSpPr>
            <p:nvPr/>
          </p:nvSpPr>
          <p:spPr bwMode="auto">
            <a:xfrm>
              <a:off x="1804888" y="4142711"/>
              <a:ext cx="177225" cy="1772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3" name="Freeform 44672">
              <a:extLst>
                <a:ext uri="{FF2B5EF4-FFF2-40B4-BE49-F238E27FC236}">
                  <a16:creationId xmlns:a16="http://schemas.microsoft.com/office/drawing/2014/main" id="{31804484-994B-4E72-8181-3C7E0E1E4467}"/>
                </a:ext>
              </a:extLst>
            </p:cNvPr>
            <p:cNvSpPr>
              <a:spLocks noEditPoints="1"/>
            </p:cNvSpPr>
            <p:nvPr/>
          </p:nvSpPr>
          <p:spPr bwMode="auto">
            <a:xfrm>
              <a:off x="1690271" y="4026823"/>
              <a:ext cx="403225" cy="403225"/>
            </a:xfrm>
            <a:custGeom>
              <a:avLst/>
              <a:gdLst>
                <a:gd name="T0" fmla="*/ 152 w 170"/>
                <a:gd name="T1" fmla="*/ 90 h 170"/>
                <a:gd name="T2" fmla="*/ 170 w 170"/>
                <a:gd name="T3" fmla="*/ 79 h 170"/>
                <a:gd name="T4" fmla="*/ 151 w 170"/>
                <a:gd name="T5" fmla="*/ 71 h 170"/>
                <a:gd name="T6" fmla="*/ 165 w 170"/>
                <a:gd name="T7" fmla="*/ 55 h 170"/>
                <a:gd name="T8" fmla="*/ 144 w 170"/>
                <a:gd name="T9" fmla="*/ 53 h 170"/>
                <a:gd name="T10" fmla="*/ 154 w 170"/>
                <a:gd name="T11" fmla="*/ 34 h 170"/>
                <a:gd name="T12" fmla="*/ 133 w 170"/>
                <a:gd name="T13" fmla="*/ 38 h 170"/>
                <a:gd name="T14" fmla="*/ 136 w 170"/>
                <a:gd name="T15" fmla="*/ 16 h 170"/>
                <a:gd name="T16" fmla="*/ 117 w 170"/>
                <a:gd name="T17" fmla="*/ 26 h 170"/>
                <a:gd name="T18" fmla="*/ 115 w 170"/>
                <a:gd name="T19" fmla="*/ 5 h 170"/>
                <a:gd name="T20" fmla="*/ 99 w 170"/>
                <a:gd name="T21" fmla="*/ 19 h 170"/>
                <a:gd name="T22" fmla="*/ 91 w 170"/>
                <a:gd name="T23" fmla="*/ 0 h 170"/>
                <a:gd name="T24" fmla="*/ 81 w 170"/>
                <a:gd name="T25" fmla="*/ 18 h 170"/>
                <a:gd name="T26" fmla="*/ 67 w 170"/>
                <a:gd name="T27" fmla="*/ 1 h 170"/>
                <a:gd name="T28" fmla="*/ 62 w 170"/>
                <a:gd name="T29" fmla="*/ 22 h 170"/>
                <a:gd name="T30" fmla="*/ 44 w 170"/>
                <a:gd name="T31" fmla="*/ 10 h 170"/>
                <a:gd name="T32" fmla="*/ 45 w 170"/>
                <a:gd name="T33" fmla="*/ 31 h 170"/>
                <a:gd name="T34" fmla="*/ 25 w 170"/>
                <a:gd name="T35" fmla="*/ 24 h 170"/>
                <a:gd name="T36" fmla="*/ 32 w 170"/>
                <a:gd name="T37" fmla="*/ 45 h 170"/>
                <a:gd name="T38" fmla="*/ 10 w 170"/>
                <a:gd name="T39" fmla="*/ 44 h 170"/>
                <a:gd name="T40" fmla="*/ 23 w 170"/>
                <a:gd name="T41" fmla="*/ 61 h 170"/>
                <a:gd name="T42" fmla="*/ 2 w 170"/>
                <a:gd name="T43" fmla="*/ 67 h 170"/>
                <a:gd name="T44" fmla="*/ 19 w 170"/>
                <a:gd name="T45" fmla="*/ 80 h 170"/>
                <a:gd name="T46" fmla="*/ 0 w 170"/>
                <a:gd name="T47" fmla="*/ 91 h 170"/>
                <a:gd name="T48" fmla="*/ 20 w 170"/>
                <a:gd name="T49" fmla="*/ 99 h 170"/>
                <a:gd name="T50" fmla="*/ 5 w 170"/>
                <a:gd name="T51" fmla="*/ 115 h 170"/>
                <a:gd name="T52" fmla="*/ 27 w 170"/>
                <a:gd name="T53" fmla="*/ 117 h 170"/>
                <a:gd name="T54" fmla="*/ 17 w 170"/>
                <a:gd name="T55" fmla="*/ 136 h 170"/>
                <a:gd name="T56" fmla="*/ 38 w 170"/>
                <a:gd name="T57" fmla="*/ 132 h 170"/>
                <a:gd name="T58" fmla="*/ 34 w 170"/>
                <a:gd name="T59" fmla="*/ 153 h 170"/>
                <a:gd name="T60" fmla="*/ 53 w 170"/>
                <a:gd name="T61" fmla="*/ 143 h 170"/>
                <a:gd name="T62" fmla="*/ 55 w 170"/>
                <a:gd name="T63" fmla="*/ 165 h 170"/>
                <a:gd name="T64" fmla="*/ 71 w 170"/>
                <a:gd name="T65" fmla="*/ 150 h 170"/>
                <a:gd name="T66" fmla="*/ 79 w 170"/>
                <a:gd name="T67" fmla="*/ 170 h 170"/>
                <a:gd name="T68" fmla="*/ 90 w 170"/>
                <a:gd name="T69" fmla="*/ 151 h 170"/>
                <a:gd name="T70" fmla="*/ 103 w 170"/>
                <a:gd name="T71" fmla="*/ 168 h 170"/>
                <a:gd name="T72" fmla="*/ 109 w 170"/>
                <a:gd name="T73" fmla="*/ 147 h 170"/>
                <a:gd name="T74" fmla="*/ 126 w 170"/>
                <a:gd name="T75" fmla="*/ 160 h 170"/>
                <a:gd name="T76" fmla="*/ 125 w 170"/>
                <a:gd name="T77" fmla="*/ 138 h 170"/>
                <a:gd name="T78" fmla="*/ 146 w 170"/>
                <a:gd name="T79" fmla="*/ 145 h 170"/>
                <a:gd name="T80" fmla="*/ 139 w 170"/>
                <a:gd name="T81" fmla="*/ 125 h 170"/>
                <a:gd name="T82" fmla="*/ 160 w 170"/>
                <a:gd name="T83" fmla="*/ 126 h 170"/>
                <a:gd name="T84" fmla="*/ 148 w 170"/>
                <a:gd name="T85" fmla="*/ 108 h 170"/>
                <a:gd name="T86" fmla="*/ 169 w 170"/>
                <a:gd name="T87" fmla="*/ 103 h 170"/>
                <a:gd name="T88" fmla="*/ 152 w 170"/>
                <a:gd name="T89" fmla="*/ 90 h 170"/>
                <a:gd name="T90" fmla="*/ 85 w 170"/>
                <a:gd name="T91" fmla="*/ 141 h 170"/>
                <a:gd name="T92" fmla="*/ 30 w 170"/>
                <a:gd name="T93" fmla="*/ 85 h 170"/>
                <a:gd name="T94" fmla="*/ 85 w 170"/>
                <a:gd name="T95" fmla="*/ 29 h 170"/>
                <a:gd name="T96" fmla="*/ 141 w 170"/>
                <a:gd name="T97" fmla="*/ 85 h 170"/>
                <a:gd name="T98" fmla="*/ 85 w 170"/>
                <a:gd name="T99"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4" name="文本框 13">
              <a:extLst>
                <a:ext uri="{FF2B5EF4-FFF2-40B4-BE49-F238E27FC236}">
                  <a16:creationId xmlns:a16="http://schemas.microsoft.com/office/drawing/2014/main" id="{C8185F37-4EF6-4764-AF41-8D61D389FB49}"/>
                </a:ext>
              </a:extLst>
            </p:cNvPr>
            <p:cNvSpPr txBox="1"/>
            <p:nvPr/>
          </p:nvSpPr>
          <p:spPr>
            <a:xfrm>
              <a:off x="3991377"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3</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BDAC6878-18F3-4DB1-9661-9AB62E52CDF9}"/>
                </a:ext>
              </a:extLst>
            </p:cNvPr>
            <p:cNvSpPr txBox="1"/>
            <p:nvPr/>
          </p:nvSpPr>
          <p:spPr>
            <a:xfrm>
              <a:off x="4755132" y="3981531"/>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数据</a:t>
              </a:r>
            </a:p>
          </p:txBody>
        </p:sp>
        <p:sp>
          <p:nvSpPr>
            <p:cNvPr id="16" name="文本框 15">
              <a:extLst>
                <a:ext uri="{FF2B5EF4-FFF2-40B4-BE49-F238E27FC236}">
                  <a16:creationId xmlns:a16="http://schemas.microsoft.com/office/drawing/2014/main" id="{504C076C-48B3-4939-9769-8AC653C6EEB8}"/>
                </a:ext>
              </a:extLst>
            </p:cNvPr>
            <p:cNvSpPr txBox="1"/>
            <p:nvPr/>
          </p:nvSpPr>
          <p:spPr>
            <a:xfrm>
              <a:off x="3379354"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2</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358EB4AF-A1EE-4353-BF42-67034AB851AD}"/>
                </a:ext>
              </a:extLst>
            </p:cNvPr>
            <p:cNvSpPr txBox="1"/>
            <p:nvPr/>
          </p:nvSpPr>
          <p:spPr>
            <a:xfrm>
              <a:off x="2066278" y="3981531"/>
              <a:ext cx="1065934"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程序</a:t>
              </a:r>
            </a:p>
          </p:txBody>
        </p:sp>
        <p:sp>
          <p:nvSpPr>
            <p:cNvPr id="18" name="文本框 17">
              <a:extLst>
                <a:ext uri="{FF2B5EF4-FFF2-40B4-BE49-F238E27FC236}">
                  <a16:creationId xmlns:a16="http://schemas.microsoft.com/office/drawing/2014/main" id="{3F3B98C1-D0C0-4793-B684-B8752C71353F}"/>
                </a:ext>
              </a:extLst>
            </p:cNvPr>
            <p:cNvSpPr txBox="1"/>
            <p:nvPr/>
          </p:nvSpPr>
          <p:spPr>
            <a:xfrm>
              <a:off x="3667040" y="3467620"/>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1</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9" name="文本框 18">
              <a:extLst>
                <a:ext uri="{FF2B5EF4-FFF2-40B4-BE49-F238E27FC236}">
                  <a16:creationId xmlns:a16="http://schemas.microsoft.com/office/drawing/2014/main" id="{AEADCC1F-BF5B-4F63-A35C-B3D98F2C6AA2}"/>
                </a:ext>
              </a:extLst>
            </p:cNvPr>
            <p:cNvSpPr txBox="1"/>
            <p:nvPr/>
          </p:nvSpPr>
          <p:spPr>
            <a:xfrm>
              <a:off x="3530553" y="1735433"/>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文档</a:t>
              </a:r>
            </a:p>
          </p:txBody>
        </p:sp>
        <p:sp>
          <p:nvSpPr>
            <p:cNvPr id="20" name="文本框 19">
              <a:extLst>
                <a:ext uri="{FF2B5EF4-FFF2-40B4-BE49-F238E27FC236}">
                  <a16:creationId xmlns:a16="http://schemas.microsoft.com/office/drawing/2014/main" id="{E9F6F647-014B-42DA-BAA7-FAF5416F7593}"/>
                </a:ext>
              </a:extLst>
            </p:cNvPr>
            <p:cNvSpPr txBox="1"/>
            <p:nvPr/>
          </p:nvSpPr>
          <p:spPr>
            <a:xfrm>
              <a:off x="3134449" y="2188629"/>
              <a:ext cx="1713857" cy="1008326"/>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Times" charset="0"/>
                  <a:cs typeface="+mn-cs"/>
                </a:rPr>
                <a:t>与程序开发、维护、使用有关的图文资料</a:t>
              </a:r>
            </a:p>
          </p:txBody>
        </p:sp>
        <p:sp>
          <p:nvSpPr>
            <p:cNvPr id="21" name="文本框 20">
              <a:extLst>
                <a:ext uri="{FF2B5EF4-FFF2-40B4-BE49-F238E27FC236}">
                  <a16:creationId xmlns:a16="http://schemas.microsoft.com/office/drawing/2014/main" id="{EECFFAFC-9FB7-42E9-9483-2DD58E24BBB5}"/>
                </a:ext>
              </a:extLst>
            </p:cNvPr>
            <p:cNvSpPr txBox="1"/>
            <p:nvPr/>
          </p:nvSpPr>
          <p:spPr>
            <a:xfrm>
              <a:off x="1652128" y="4450389"/>
              <a:ext cx="1845519" cy="830997"/>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能够完成预定功能和性能的可执行指令</a:t>
              </a:r>
            </a:p>
          </p:txBody>
        </p:sp>
        <p:sp>
          <p:nvSpPr>
            <p:cNvPr id="22" name="流程图: 磁盘 21">
              <a:extLst>
                <a:ext uri="{FF2B5EF4-FFF2-40B4-BE49-F238E27FC236}">
                  <a16:creationId xmlns:a16="http://schemas.microsoft.com/office/drawing/2014/main" id="{CF5F09BC-6582-4FF9-9B07-82F2846CB47A}"/>
                </a:ext>
              </a:extLst>
            </p:cNvPr>
            <p:cNvSpPr/>
            <p:nvPr/>
          </p:nvSpPr>
          <p:spPr>
            <a:xfrm>
              <a:off x="5596128" y="4048466"/>
              <a:ext cx="341722" cy="33046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3" name="流程图: 卡片 22">
              <a:extLst>
                <a:ext uri="{FF2B5EF4-FFF2-40B4-BE49-F238E27FC236}">
                  <a16:creationId xmlns:a16="http://schemas.microsoft.com/office/drawing/2014/main" id="{FB79AE80-E2D5-4556-AA20-ACCDDCD8A27B}"/>
                </a:ext>
              </a:extLst>
            </p:cNvPr>
            <p:cNvSpPr/>
            <p:nvPr/>
          </p:nvSpPr>
          <p:spPr>
            <a:xfrm flipH="1">
              <a:off x="3241106" y="1829417"/>
              <a:ext cx="262093" cy="298734"/>
            </a:xfrm>
            <a:prstGeom prst="flowChartPunchedCard">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4" name="文本框 23">
              <a:extLst>
                <a:ext uri="{FF2B5EF4-FFF2-40B4-BE49-F238E27FC236}">
                  <a16:creationId xmlns:a16="http://schemas.microsoft.com/office/drawing/2014/main" id="{3E7978BC-0F0C-4220-A2CA-B7D7D330F709}"/>
                </a:ext>
              </a:extLst>
            </p:cNvPr>
            <p:cNvSpPr txBox="1"/>
            <p:nvPr/>
          </p:nvSpPr>
          <p:spPr>
            <a:xfrm>
              <a:off x="4314306" y="4448043"/>
              <a:ext cx="1845519" cy="830997"/>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使得程序能够适当地操作信息的数据结构</a:t>
              </a:r>
            </a:p>
          </p:txBody>
        </p:sp>
      </p:grpSp>
      <p:sp>
        <p:nvSpPr>
          <p:cNvPr id="25" name="文本框 24">
            <a:extLst>
              <a:ext uri="{FF2B5EF4-FFF2-40B4-BE49-F238E27FC236}">
                <a16:creationId xmlns:a16="http://schemas.microsoft.com/office/drawing/2014/main" id="{CBAC14EE-0ED0-4A41-9B2A-577BB9B10348}"/>
              </a:ext>
            </a:extLst>
          </p:cNvPr>
          <p:cNvSpPr txBox="1"/>
          <p:nvPr/>
        </p:nvSpPr>
        <p:spPr>
          <a:xfrm>
            <a:off x="5951984" y="1593294"/>
            <a:ext cx="5775878" cy="4874411"/>
          </a:xfrm>
          <a:prstGeom prst="rect">
            <a:avLst/>
          </a:prstGeom>
        </p:spPr>
        <p:txBody>
          <a:bodyPr wrap="square" rtlCol="0">
            <a:spAutoFit/>
          </a:bodyPr>
          <a:lstStyle/>
          <a:p>
            <a:pPr eaLnBrk="1" hangingPunct="1">
              <a:lnSpc>
                <a:spcPct val="150000"/>
              </a:lnSpc>
              <a:defRPr/>
            </a:pPr>
            <a:r>
              <a:rPr lang="zh-CN" altLang="en-US" dirty="0">
                <a:latin typeface="华文中宋" panose="02010600040101010101" pitchFamily="2" charset="-122"/>
                <a:ea typeface="华文中宋" panose="02010600040101010101" pitchFamily="2" charset="-122"/>
              </a:rPr>
              <a:t>特点</a:t>
            </a:r>
            <a:r>
              <a:rPr lang="zh-CN" altLang="en-US" dirty="0">
                <a:solidFill>
                  <a:srgbClr val="000000"/>
                </a:solidFill>
                <a:latin typeface="华文中宋" panose="02010600040101010101" pitchFamily="2" charset="-122"/>
                <a:ea typeface="华文中宋" panose="02010600040101010101" pitchFamily="2" charset="-122"/>
              </a:rPr>
              <a:t>：</a:t>
            </a:r>
            <a:endParaRPr lang="en-US" altLang="zh-CN" dirty="0">
              <a:solidFill>
                <a:srgbClr val="000000"/>
              </a:solidFill>
              <a:latin typeface="华文中宋" panose="02010600040101010101" pitchFamily="2" charset="-122"/>
              <a:ea typeface="华文中宋" panose="02010600040101010101" pitchFamily="2" charset="-122"/>
            </a:endParaRP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几乎每个软件项目都是新的</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新的需求、新的技术、新的部署方式等。</a:t>
            </a: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每个项目都是在不断变化的</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只有“变化”是不变的。</a:t>
            </a: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软件项目风险很大</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据统计真正按期、按预算完成的不到</a:t>
            </a:r>
            <a:r>
              <a:rPr lang="en-US" altLang="zh-CN" sz="1400" dirty="0">
                <a:solidFill>
                  <a:srgbClr val="000000">
                    <a:lumMod val="95000"/>
                    <a:lumOff val="5000"/>
                  </a:srgbClr>
                </a:solidFill>
                <a:latin typeface="Franklin Gothic Book"/>
                <a:ea typeface="黑体" panose="02010609060101010101" pitchFamily="49" charset="-122"/>
              </a:rPr>
              <a:t>20%</a:t>
            </a:r>
            <a:r>
              <a:rPr lang="zh-CN" altLang="en-US" sz="1400" dirty="0">
                <a:solidFill>
                  <a:srgbClr val="000000">
                    <a:lumMod val="95000"/>
                    <a:lumOff val="5000"/>
                  </a:srgbClr>
                </a:solidFill>
                <a:latin typeface="Franklin Gothic Book"/>
                <a:ea typeface="黑体" panose="02010609060101010101" pitchFamily="49" charset="-122"/>
              </a:rPr>
              <a:t>。</a:t>
            </a:r>
            <a:endParaRPr lang="en-US" altLang="zh-CN" sz="1400" dirty="0">
              <a:solidFill>
                <a:srgbClr val="000000">
                  <a:lumMod val="95000"/>
                  <a:lumOff val="5000"/>
                </a:srgbClr>
              </a:solidFill>
              <a:latin typeface="Franklin Gothic Book"/>
              <a:ea typeface="黑体" panose="02010609060101010101" pitchFamily="49" charset="-122"/>
            </a:endParaRP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软件项目是团队活动</a:t>
            </a:r>
          </a:p>
          <a:p>
            <a:pPr lvl="2" eaLnBrk="1" hangingPunct="1">
              <a:lnSpc>
                <a:spcPct val="150000"/>
              </a:lnSpc>
              <a:defRPr/>
            </a:pPr>
            <a:r>
              <a:rPr lang="zh-CN" altLang="en-US" sz="1400" dirty="0">
                <a:solidFill>
                  <a:srgbClr val="000000">
                    <a:lumMod val="95000"/>
                    <a:lumOff val="5000"/>
                  </a:srgbClr>
                </a:solidFill>
                <a:latin typeface="Franklin Gothic Book"/>
                <a:ea typeface="黑体" panose="02010609060101010101" pitchFamily="49" charset="-122"/>
              </a:rPr>
              <a:t> 人多不一定力量更大。</a:t>
            </a:r>
            <a:endParaRPr lang="en-US" altLang="zh-CN" sz="1400" dirty="0">
              <a:solidFill>
                <a:srgbClr val="000000">
                  <a:lumMod val="95000"/>
                  <a:lumOff val="5000"/>
                </a:srgbClr>
              </a:solidFill>
              <a:latin typeface="Franklin Gothic Book"/>
              <a:ea typeface="黑体" panose="02010609060101010101" pitchFamily="49" charset="-122"/>
            </a:endParaRPr>
          </a:p>
          <a:p>
            <a:pPr marL="969645" lvl="1" indent="-514350" eaLnBrk="1" hangingPunct="1">
              <a:lnSpc>
                <a:spcPct val="150000"/>
              </a:lnSpc>
              <a:buFont typeface="+mj-lt"/>
              <a:buAutoNum type="arabicPeriod"/>
              <a:defRPr/>
            </a:pPr>
            <a:r>
              <a:rPr lang="zh-CN" altLang="en-US" sz="1800" b="1" dirty="0">
                <a:solidFill>
                  <a:srgbClr val="000000">
                    <a:lumMod val="95000"/>
                    <a:lumOff val="5000"/>
                  </a:srgbClr>
                </a:solidFill>
                <a:latin typeface="Franklin Gothic Book"/>
                <a:ea typeface="黑体" panose="02010609060101010101" pitchFamily="49" charset="-122"/>
              </a:rPr>
              <a:t>软件相当复杂、昂贵，其价值无法精确量化</a:t>
            </a:r>
            <a:endParaRPr lang="en-US" altLang="zh-CN" sz="1800" b="1" dirty="0">
              <a:solidFill>
                <a:srgbClr val="000000">
                  <a:lumMod val="95000"/>
                  <a:lumOff val="5000"/>
                </a:srgbClr>
              </a:solidFill>
              <a:latin typeface="Franklin Gothic Book"/>
              <a:ea typeface="黑体" panose="02010609060101010101" pitchFamily="49" charset="-122"/>
            </a:endParaRPr>
          </a:p>
          <a:p>
            <a:pPr lvl="2" eaLnBrk="1" hangingPunct="1">
              <a:lnSpc>
                <a:spcPct val="150000"/>
              </a:lnSpc>
              <a:defRPr/>
            </a:pPr>
            <a:r>
              <a:rPr lang="en-US" altLang="zh-CN" sz="1600" dirty="0">
                <a:solidFill>
                  <a:srgbClr val="000000">
                    <a:lumMod val="95000"/>
                    <a:lumOff val="5000"/>
                  </a:srgbClr>
                </a:solidFill>
                <a:latin typeface="Franklin Gothic Book"/>
                <a:ea typeface="黑体" panose="02010609060101010101" pitchFamily="49" charset="-122"/>
              </a:rPr>
              <a:t>  </a:t>
            </a:r>
            <a:r>
              <a:rPr lang="zh-CN" altLang="en-US" sz="1400" dirty="0">
                <a:solidFill>
                  <a:srgbClr val="000000">
                    <a:lumMod val="95000"/>
                    <a:lumOff val="5000"/>
                  </a:srgbClr>
                </a:solidFill>
                <a:latin typeface="Franklin Gothic Book"/>
                <a:ea typeface="黑体" panose="02010609060101010101" pitchFamily="49" charset="-122"/>
              </a:rPr>
              <a:t>用户往往觉得软件是很好修改的东西。</a:t>
            </a:r>
            <a:endParaRPr lang="zh-CN" altLang="en-US" dirty="0">
              <a:latin typeface="华文中宋" panose="02010600040101010101" pitchFamily="2" charset="-122"/>
              <a:ea typeface="华文中宋" panose="02010600040101010101" pitchFamily="2" charset="-122"/>
            </a:endParaRPr>
          </a:p>
          <a:p>
            <a:pPr lvl="0" eaLnBrk="1" hangingPunct="1">
              <a:lnSpc>
                <a:spcPct val="150000"/>
              </a:lnSpc>
              <a:defRPr/>
            </a:pPr>
            <a:endParaRPr lang="en-US" altLang="zh-CN" dirty="0">
              <a:solidFill>
                <a:srgbClr val="FF0000"/>
              </a:solidFill>
              <a:latin typeface="华文中宋" panose="02010600040101010101" pitchFamily="2" charset="-122"/>
              <a:ea typeface="华文中宋" panose="02010600040101010101" pitchFamily="2" charset="-122"/>
            </a:endParaRPr>
          </a:p>
        </p:txBody>
      </p:sp>
      <p:cxnSp>
        <p:nvCxnSpPr>
          <p:cNvPr id="3" name="直接连接符 2">
            <a:extLst>
              <a:ext uri="{FF2B5EF4-FFF2-40B4-BE49-F238E27FC236}">
                <a16:creationId xmlns:a16="http://schemas.microsoft.com/office/drawing/2014/main" id="{BCDD569F-617D-42AD-A258-3167CD1BDC17}"/>
              </a:ext>
            </a:extLst>
          </p:cNvPr>
          <p:cNvCxnSpPr/>
          <p:nvPr/>
        </p:nvCxnSpPr>
        <p:spPr bwMode="auto">
          <a:xfrm>
            <a:off x="5807968" y="1772816"/>
            <a:ext cx="0" cy="4824536"/>
          </a:xfrm>
          <a:prstGeom prst="line">
            <a:avLst/>
          </a:prstGeom>
          <a:ln w="9525" cap="flat" cmpd="sng" algn="ctr">
            <a:solidFill>
              <a:schemeClr val="accent2"/>
            </a:solidFill>
            <a:prstDash val="dash"/>
            <a:round/>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402527604"/>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a:spLocks noGrp="1" noChangeArrowheads="1"/>
          </p:cNvSpPr>
          <p:nvPr>
            <p:ph idx="1"/>
          </p:nvPr>
        </p:nvSpPr>
        <p:spPr>
          <a:xfrm>
            <a:off x="551384" y="1357314"/>
            <a:ext cx="11449272" cy="4530725"/>
          </a:xfrm>
        </p:spPr>
        <p:txBody>
          <a:bodyPr/>
          <a:lstStyle/>
          <a:p>
            <a:pPr eaLnBrk="1" hangingPunct="1">
              <a:lnSpc>
                <a:spcPct val="80000"/>
              </a:lnSpc>
              <a:buFont typeface="Wingdings" panose="05000000000000000000" pitchFamily="2" charset="2"/>
              <a:buNone/>
            </a:pPr>
            <a:endParaRPr lang="zh-CN" altLang="en-US" sz="1200" dirty="0">
              <a:solidFill>
                <a:srgbClr val="CC3300"/>
              </a:solidFill>
              <a:latin typeface="Arial Black" panose="020B0A04020102020204" pitchFamily="34" charset="0"/>
              <a:ea typeface="华文中宋" panose="02010600040101010101" pitchFamily="2" charset="-122"/>
            </a:endParaRPr>
          </a:p>
          <a:p>
            <a:pPr eaLnBrk="1" hangingPunct="1">
              <a:lnSpc>
                <a:spcPct val="80000"/>
              </a:lnSpc>
              <a:buFont typeface="Wingdings" panose="05000000000000000000" pitchFamily="2" charset="2"/>
              <a:buNone/>
            </a:pPr>
            <a:endParaRPr lang="zh-CN" altLang="en-US" sz="1200" dirty="0">
              <a:solidFill>
                <a:srgbClr val="CC3300"/>
              </a:solidFill>
            </a:endParaRPr>
          </a:p>
        </p:txBody>
      </p:sp>
      <p:sp>
        <p:nvSpPr>
          <p:cNvPr id="3" name="Rectangle 3"/>
          <p:cNvSpPr txBox="1">
            <a:spLocks noChangeArrowheads="1"/>
          </p:cNvSpPr>
          <p:nvPr/>
        </p:nvSpPr>
        <p:spPr>
          <a:xfrm>
            <a:off x="983432" y="1159842"/>
            <a:ext cx="10801200" cy="500546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Tx/>
              <a:buNone/>
            </a:pPr>
            <a:endParaRPr lang="en-US" altLang="zh-CN" sz="3600" b="1" kern="0" dirty="0">
              <a:latin typeface="华文中宋" panose="02010600040101010101" pitchFamily="2" charset="-122"/>
              <a:ea typeface="华文中宋" panose="02010600040101010101" pitchFamily="2" charset="-122"/>
            </a:endParaRPr>
          </a:p>
        </p:txBody>
      </p:sp>
      <p:sp>
        <p:nvSpPr>
          <p:cNvPr id="5" name="Rectangle 3">
            <a:extLst>
              <a:ext uri="{FF2B5EF4-FFF2-40B4-BE49-F238E27FC236}">
                <a16:creationId xmlns:a16="http://schemas.microsoft.com/office/drawing/2014/main" id="{4CD81062-DA7A-4CBA-BB3D-CCFB3DDA2C47}"/>
              </a:ext>
            </a:extLst>
          </p:cNvPr>
          <p:cNvSpPr txBox="1">
            <a:spLocks noChangeArrowheads="1"/>
          </p:cNvSpPr>
          <p:nvPr/>
        </p:nvSpPr>
        <p:spPr>
          <a:xfrm>
            <a:off x="551384" y="925834"/>
            <a:ext cx="11449272" cy="5887542"/>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eaLnBrk="1" hangingPunct="1">
              <a:lnSpc>
                <a:spcPct val="150000"/>
              </a:lnSpc>
              <a:spcAft>
                <a:spcPts val="0"/>
              </a:spcAft>
              <a:buFont typeface="Wingdings" panose="05000000000000000000" pitchFamily="2" charset="2"/>
              <a:buChar char="n"/>
            </a:pPr>
            <a:r>
              <a:rPr lang="en-US" altLang="zh-CN" sz="2800" b="0" kern="0" dirty="0">
                <a:solidFill>
                  <a:schemeClr val="tx1"/>
                </a:solidFill>
                <a:effectLst/>
                <a:latin typeface="+mn-lt"/>
                <a:ea typeface="华文中宋" panose="02010600040101010101" pitchFamily="2" charset="-122"/>
              </a:rPr>
              <a:t>Good Heavens</a:t>
            </a:r>
            <a:r>
              <a:rPr lang="zh-CN" altLang="en-US" sz="2800" b="0" kern="0" dirty="0">
                <a:solidFill>
                  <a:schemeClr val="tx1"/>
                </a:solidFill>
                <a:effectLst/>
                <a:latin typeface="+mn-lt"/>
                <a:ea typeface="华文中宋" panose="02010600040101010101" pitchFamily="2" charset="-122"/>
              </a:rPr>
              <a:t>！</a:t>
            </a:r>
            <a:r>
              <a:rPr lang="en-US" altLang="zh-CN" sz="2800" b="0" kern="0" dirty="0">
                <a:solidFill>
                  <a:schemeClr val="tx1"/>
                </a:solidFill>
                <a:effectLst/>
                <a:latin typeface="+mn-lt"/>
                <a:ea typeface="华文中宋" panose="02010600040101010101" pitchFamily="2" charset="-122"/>
              </a:rPr>
              <a:t>For more than forty years I have been speaking prose without knowing it.</a:t>
            </a:r>
            <a:endParaRPr lang="zh-CN" altLang="en-US" sz="2800" b="0" kern="0" dirty="0">
              <a:solidFill>
                <a:schemeClr val="tx1"/>
              </a:solidFill>
              <a:effectLst/>
              <a:latin typeface="+mn-lt"/>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latin typeface="+mn-lt"/>
                <a:ea typeface="华文中宋" panose="02010600040101010101" pitchFamily="2" charset="-122"/>
              </a:rPr>
              <a:t>社会也许没有承认一个有非凡思想的人，但会承认非凡的思想。</a:t>
            </a:r>
            <a:endParaRPr lang="en-US" altLang="zh-CN" sz="2800" b="0" kern="0" dirty="0">
              <a:solidFill>
                <a:schemeClr val="tx1"/>
              </a:solidFill>
              <a:effectLst/>
              <a:latin typeface="+mn-lt"/>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latin typeface="+mn-lt"/>
                <a:ea typeface="华文中宋" panose="02010600040101010101" pitchFamily="2" charset="-122"/>
              </a:rPr>
              <a:t>把问题描述清楚，就是对问题的</a:t>
            </a:r>
            <a:r>
              <a:rPr lang="en-US" altLang="zh-CN" sz="2800" b="0" kern="0" dirty="0">
                <a:solidFill>
                  <a:schemeClr val="tx1"/>
                </a:solidFill>
                <a:effectLst/>
                <a:latin typeface="+mn-lt"/>
                <a:ea typeface="华文中宋" panose="02010600040101010101" pitchFamily="2" charset="-122"/>
              </a:rPr>
              <a:t>60%</a:t>
            </a:r>
            <a:r>
              <a:rPr lang="zh-CN" altLang="en-US" sz="2800" b="0" kern="0" dirty="0">
                <a:solidFill>
                  <a:schemeClr val="tx1"/>
                </a:solidFill>
                <a:effectLst/>
                <a:latin typeface="+mn-lt"/>
                <a:ea typeface="华文中宋" panose="02010600040101010101" pitchFamily="2" charset="-122"/>
              </a:rPr>
              <a:t>解决</a:t>
            </a:r>
            <a:endParaRPr lang="en-US" altLang="zh-CN" sz="2000" b="0" kern="0" dirty="0">
              <a:solidFill>
                <a:srgbClr val="C00000"/>
              </a:solidFill>
              <a:effectLst/>
              <a:latin typeface="+mn-lt"/>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latin typeface="+mn-lt"/>
                <a:ea typeface="华文中宋" panose="02010600040101010101" pitchFamily="2" charset="-122"/>
              </a:rPr>
              <a:t>像外行一样思考，像内行一样实践。</a:t>
            </a:r>
            <a:endParaRPr lang="en-US" altLang="zh-CN" sz="2800" b="0" kern="0" dirty="0">
              <a:solidFill>
                <a:schemeClr val="tx1"/>
              </a:solidFill>
              <a:effectLst/>
              <a:latin typeface="+mn-lt"/>
              <a:ea typeface="华文中宋" panose="02010600040101010101" pitchFamily="2" charset="-122"/>
            </a:endParaRPr>
          </a:p>
          <a:p>
            <a:pPr marL="0" indent="0" eaLnBrk="1" hangingPunct="1">
              <a:lnSpc>
                <a:spcPct val="150000"/>
              </a:lnSpc>
              <a:spcAft>
                <a:spcPts val="0"/>
              </a:spcAft>
              <a:buFont typeface="Wingdings" panose="05000000000000000000" pitchFamily="2" charset="2"/>
              <a:buChar char="n"/>
            </a:pPr>
            <a:r>
              <a:rPr lang="zh-CN" altLang="en-US" sz="2800" b="0" kern="0" dirty="0">
                <a:solidFill>
                  <a:schemeClr val="tx1"/>
                </a:solidFill>
                <a:effectLst/>
                <a:ea typeface="华文中宋" panose="02010600040101010101" pitchFamily="2" charset="-122"/>
              </a:rPr>
              <a:t>软件开发人员在系统组织方面通常会采用特定的模式，但就大多数而言，他们对体系结构的分析和判断在很大程度上都是出于自发而且并不规范。</a:t>
            </a:r>
            <a:endParaRPr lang="zh-CN" altLang="en-US" sz="2800" b="0" kern="0" dirty="0">
              <a:solidFill>
                <a:schemeClr val="tx1"/>
              </a:solidFill>
              <a:effectLst/>
              <a:latin typeface="+mn-lt"/>
              <a:ea typeface="华文中宋" panose="02010600040101010101" pitchFamily="2" charset="-122"/>
            </a:endParaRPr>
          </a:p>
          <a:p>
            <a:pPr eaLnBrk="1" hangingPunct="1">
              <a:lnSpc>
                <a:spcPct val="80000"/>
              </a:lnSpc>
              <a:buFont typeface="Wingdings" pitchFamily="2" charset="2"/>
              <a:buNone/>
            </a:pPr>
            <a:endParaRPr lang="zh-CN" altLang="en-US" sz="1200" kern="0" dirty="0">
              <a:solidFill>
                <a:srgbClr val="CC3300"/>
              </a:solidFill>
            </a:endParaRPr>
          </a:p>
        </p:txBody>
      </p:sp>
    </p:spTree>
    <p:extLst>
      <p:ext uri="{BB962C8B-B14F-4D97-AF65-F5344CB8AC3E}">
        <p14:creationId xmlns:p14="http://schemas.microsoft.com/office/powerpoint/2010/main" val="209000076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a:extLst>
              <a:ext uri="{FF2B5EF4-FFF2-40B4-BE49-F238E27FC236}">
                <a16:creationId xmlns:a16="http://schemas.microsoft.com/office/drawing/2014/main" id="{37CA2A05-615E-4980-8B82-4E482AA73D84}"/>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sp>
        <p:nvSpPr>
          <p:cNvPr id="7" name="Rectangle 3">
            <a:extLst>
              <a:ext uri="{FF2B5EF4-FFF2-40B4-BE49-F238E27FC236}">
                <a16:creationId xmlns:a16="http://schemas.microsoft.com/office/drawing/2014/main" id="{1DC46762-4B74-4741-ADF3-01798CAE234C}"/>
              </a:ext>
            </a:extLst>
          </p:cNvPr>
          <p:cNvSpPr txBox="1">
            <a:spLocks noChangeArrowheads="1"/>
          </p:cNvSpPr>
          <p:nvPr/>
        </p:nvSpPr>
        <p:spPr>
          <a:xfrm>
            <a:off x="767408" y="764704"/>
            <a:ext cx="11305256" cy="5834314"/>
          </a:xfrm>
          <a:prstGeom prst="rect">
            <a:avLst/>
          </a:prstGeom>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R="0" lvl="0" algn="l" defTabSz="685800" rtl="0" eaLnBrk="1" fontAlgn="base" latinLnBrk="0" hangingPunct="1">
              <a:lnSpc>
                <a:spcPct val="150000"/>
              </a:lnSpc>
              <a:spcBef>
                <a:spcPts val="750"/>
              </a:spcBef>
              <a:spcAft>
                <a:spcPct val="0"/>
              </a:spcAft>
              <a:buClrTx/>
              <a:buSzTx/>
              <a:buFont typeface="Wingdings" panose="05000000000000000000" pitchFamily="2" charset="2"/>
              <a:buChar char="n"/>
              <a:tabLst/>
              <a:defRPr/>
            </a:pPr>
            <a:r>
              <a:rPr lang="zh-CN" altLang="en-US" sz="2800" b="1" dirty="0">
                <a:latin typeface="华文中宋" panose="02010600040101010101" pitchFamily="2" charset="-122"/>
                <a:ea typeface="华文中宋" panose="02010600040101010101" pitchFamily="2" charset="-122"/>
              </a:rPr>
              <a:t>主要问题：</a:t>
            </a:r>
            <a:endParaRPr kumimoji="0" lang="en-US" altLang="zh-CN" sz="2800" b="1" i="0" u="none" strike="noStrike" kern="1200" cap="none" spc="0" normalizeH="0" baseline="0" noProof="0" dirty="0">
              <a:ln>
                <a:noFill/>
              </a:ln>
              <a:effectLst/>
              <a:uLnTx/>
              <a:uFillTx/>
              <a:latin typeface="华文中宋" panose="02010600040101010101" pitchFamily="2" charset="-122"/>
              <a:ea typeface="华文中宋"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dirty="0">
                <a:latin typeface="华文楷体" panose="02010600040101010101" pitchFamily="2" charset="-122"/>
                <a:ea typeface="华文楷体" panose="02010600040101010101" pitchFamily="2" charset="-122"/>
              </a:rPr>
              <a:t>软件集成能力欠缺，生产效率低。</a:t>
            </a:r>
            <a:r>
              <a:rPr lang="zh-CN" altLang="en-US" b="1" dirty="0">
                <a:solidFill>
                  <a:srgbClr val="C00000"/>
                </a:solidFill>
                <a:latin typeface="华文楷体" panose="02010600040101010101" pitchFamily="2" charset="-122"/>
                <a:ea typeface="华文楷体" panose="02010600040101010101" pitchFamily="2" charset="-122"/>
              </a:rPr>
              <a:t>因为：</a:t>
            </a:r>
            <a:r>
              <a:rPr kumimoji="0" lang="zh-CN" altLang="en-US"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大多数软件是都是全新开发，废旧立新现象严重。</a:t>
            </a:r>
            <a:endParaRPr kumimoji="0" lang="en-US" altLang="zh-CN"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dirty="0">
                <a:latin typeface="华文楷体" panose="02010600040101010101" pitchFamily="2" charset="-122"/>
                <a:ea typeface="华文楷体" panose="02010600040101010101" pitchFamily="2" charset="-122"/>
              </a:rPr>
              <a:t>质量无法保障，可维护性差。</a:t>
            </a:r>
            <a:r>
              <a:rPr lang="zh-CN" altLang="en-US" b="1" dirty="0">
                <a:solidFill>
                  <a:srgbClr val="C00000"/>
                </a:solidFill>
                <a:latin typeface="华文楷体" panose="02010600040101010101" pitchFamily="2" charset="-122"/>
                <a:ea typeface="华文楷体" panose="02010600040101010101" pitchFamily="2" charset="-122"/>
              </a:rPr>
              <a:t>因为：</a:t>
            </a:r>
            <a:r>
              <a:rPr lang="zh-CN" altLang="en-US" dirty="0">
                <a:latin typeface="华文楷体" panose="02010600040101010101" pitchFamily="2" charset="-122"/>
                <a:ea typeface="华文楷体" panose="02010600040101010101" pitchFamily="2" charset="-122"/>
              </a:rPr>
              <a:t>需求把控能力不足。</a:t>
            </a:r>
            <a:endParaRPr lang="en-US" altLang="zh-CN" dirty="0">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sz="2400" dirty="0">
                <a:latin typeface="华文楷体" panose="02010600040101010101" pitchFamily="2" charset="-122"/>
                <a:ea typeface="华文楷体" panose="02010600040101010101" pitchFamily="2" charset="-122"/>
              </a:rPr>
              <a:t>交付进度难以估计。</a:t>
            </a:r>
            <a:r>
              <a:rPr lang="zh-CN" altLang="en-US" b="1" dirty="0">
                <a:solidFill>
                  <a:srgbClr val="C00000"/>
                </a:solidFill>
                <a:latin typeface="华文楷体" panose="02010600040101010101" pitchFamily="2" charset="-122"/>
                <a:ea typeface="华文楷体" panose="02010600040101010101" pitchFamily="2" charset="-122"/>
              </a:rPr>
              <a:t>因为：</a:t>
            </a:r>
            <a:r>
              <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软件的开发尚未完全摆脱手工工艺的开发方式。</a:t>
            </a:r>
            <a:endParaRPr kumimoji="0" lang="en-US" altLang="zh-CN"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lang="zh-CN" altLang="en-US" dirty="0">
                <a:latin typeface="华文楷体" panose="02010600040101010101" pitchFamily="2" charset="-122"/>
                <a:ea typeface="华文楷体" panose="02010600040101010101" pitchFamily="2" charset="-122"/>
              </a:rPr>
              <a:t>软件成本占比系统成本上升。</a:t>
            </a:r>
            <a:r>
              <a:rPr lang="zh-CN" altLang="en-US" b="1" dirty="0">
                <a:solidFill>
                  <a:srgbClr val="C00000"/>
                </a:solidFill>
                <a:latin typeface="华文楷体" panose="02010600040101010101" pitchFamily="2" charset="-122"/>
                <a:ea typeface="华文楷体" panose="02010600040101010101" pitchFamily="2" charset="-122"/>
              </a:rPr>
              <a:t>因为：</a:t>
            </a:r>
            <a:r>
              <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相对于硬件，软件开发、维护更加困难。</a:t>
            </a:r>
            <a:endParaRPr lang="en-US" altLang="zh-CN" dirty="0">
              <a:solidFill>
                <a:srgbClr val="000000"/>
              </a:solidFill>
              <a:latin typeface="华文楷体" panose="02010600040101010101" pitchFamily="2" charset="-122"/>
              <a:ea typeface="华文楷体" panose="02010600040101010101" pitchFamily="2" charset="-122"/>
            </a:endParaRPr>
          </a:p>
          <a:p>
            <a:pPr lvl="1" eaLnBrk="1" hangingPunct="1">
              <a:lnSpc>
                <a:spcPct val="150000"/>
              </a:lnSpc>
              <a:spcBef>
                <a:spcPts val="750"/>
              </a:spcBef>
              <a:buFont typeface="Wingdings" panose="05000000000000000000" pitchFamily="2" charset="2"/>
              <a:buChar char="u"/>
              <a:defRPr/>
            </a:pPr>
            <a:r>
              <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rPr>
              <a:t>文档与软件匹配度低，未能起到指导作用。</a:t>
            </a:r>
            <a:r>
              <a:rPr lang="zh-CN" altLang="en-US" b="1" dirty="0">
                <a:solidFill>
                  <a:srgbClr val="C00000"/>
                </a:solidFill>
                <a:latin typeface="华文楷体" panose="02010600040101010101" pitchFamily="2" charset="-122"/>
                <a:ea typeface="华文楷体" panose="02010600040101010101" pitchFamily="2" charset="-122"/>
              </a:rPr>
              <a:t>因为：</a:t>
            </a:r>
            <a:r>
              <a:rPr lang="zh-CN" altLang="en-US" dirty="0">
                <a:latin typeface="华文楷体" panose="02010600040101010101" pitchFamily="2" charset="-122"/>
                <a:ea typeface="华文楷体" panose="02010600040101010101" pitchFamily="2" charset="-122"/>
              </a:rPr>
              <a:t>软件文档资料欠缺或质量差。</a:t>
            </a:r>
            <a:endParaRPr kumimoji="0" lang="en-US" altLang="zh-CN"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a:p>
            <a:pPr marL="342900" lvl="1" indent="0" eaLnBrk="1" hangingPunct="1">
              <a:lnSpc>
                <a:spcPct val="150000"/>
              </a:lnSpc>
              <a:spcBef>
                <a:spcPts val="750"/>
              </a:spcBef>
              <a:buNone/>
              <a:defRPr/>
            </a:pPr>
            <a:r>
              <a:rPr lang="en-US" altLang="zh-CN" dirty="0">
                <a:solidFill>
                  <a:srgbClr val="000000"/>
                </a:solidFill>
                <a:latin typeface="华文楷体" panose="02010600040101010101" pitchFamily="2" charset="-122"/>
                <a:ea typeface="华文楷体" panose="02010600040101010101" pitchFamily="2" charset="-122"/>
              </a:rPr>
              <a:t>……</a:t>
            </a:r>
            <a:endParaRPr kumimoji="0" lang="zh-CN" altLang="en-US" sz="2400" b="0" i="0" u="none" strike="noStrike" kern="1200" cap="none" spc="0" normalizeH="0" baseline="0" noProof="0" dirty="0">
              <a:ln>
                <a:noFill/>
              </a:ln>
              <a:solidFill>
                <a:srgbClr val="000000"/>
              </a:solidFill>
              <a:effectLst/>
              <a:uLnTx/>
              <a:uFillTx/>
              <a:latin typeface="华文楷体" panose="02010600040101010101" pitchFamily="2" charset="-122"/>
              <a:ea typeface="华文楷体" panose="02010600040101010101" pitchFamily="2" charset="-122"/>
            </a:endParaRPr>
          </a:p>
        </p:txBody>
      </p:sp>
      <p:pic>
        <p:nvPicPr>
          <p:cNvPr id="4" name="图片 3">
            <a:extLst>
              <a:ext uri="{FF2B5EF4-FFF2-40B4-BE49-F238E27FC236}">
                <a16:creationId xmlns:a16="http://schemas.microsoft.com/office/drawing/2014/main" id="{01B0858A-576A-453D-B1FE-AAA9757301C2}"/>
              </a:ext>
            </a:extLst>
          </p:cNvPr>
          <p:cNvPicPr>
            <a:picLocks noChangeAspect="1"/>
          </p:cNvPicPr>
          <p:nvPr/>
        </p:nvPicPr>
        <p:blipFill>
          <a:blip r:embed="rId3"/>
          <a:stretch>
            <a:fillRect/>
          </a:stretch>
        </p:blipFill>
        <p:spPr>
          <a:xfrm>
            <a:off x="11280576" y="5877272"/>
            <a:ext cx="864096" cy="966124"/>
          </a:xfrm>
          <a:prstGeom prst="rect">
            <a:avLst/>
          </a:prstGeom>
        </p:spPr>
      </p:pic>
    </p:spTree>
    <p:extLst>
      <p:ext uri="{BB962C8B-B14F-4D97-AF65-F5344CB8AC3E}">
        <p14:creationId xmlns:p14="http://schemas.microsoft.com/office/powerpoint/2010/main" val="3363261583"/>
      </p:ext>
    </p:extLst>
  </p:cSld>
  <p:clrMapOvr>
    <a:masterClrMapping/>
  </p:clrMapOvr>
  <p:transition>
    <p:fade/>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内容占位符 2">
            <a:extLst>
              <a:ext uri="{FF2B5EF4-FFF2-40B4-BE49-F238E27FC236}">
                <a16:creationId xmlns:a16="http://schemas.microsoft.com/office/drawing/2014/main" id="{770DDB79-8928-40E5-94E1-43D13C6D7E97}"/>
              </a:ext>
            </a:extLst>
          </p:cNvPr>
          <p:cNvSpPr>
            <a:spLocks noGrp="1"/>
          </p:cNvSpPr>
          <p:nvPr>
            <p:ph idx="1"/>
          </p:nvPr>
        </p:nvSpPr>
        <p:spPr>
          <a:xfrm>
            <a:off x="623888" y="1125538"/>
            <a:ext cx="10972800" cy="5065712"/>
          </a:xfrm>
        </p:spPr>
        <p:txBody>
          <a:bodyPr/>
          <a:lstStyle/>
          <a:p>
            <a:pPr>
              <a:buFont typeface="Wingdings" panose="05000000000000000000" pitchFamily="2" charset="2"/>
              <a:buChar char="n"/>
            </a:pPr>
            <a:r>
              <a:rPr lang="zh-CN" altLang="en-US" sz="2800" dirty="0">
                <a:solidFill>
                  <a:schemeClr val="tx1"/>
                </a:solidFill>
              </a:rPr>
              <a:t>其他行业给我们的启示</a:t>
            </a:r>
          </a:p>
        </p:txBody>
      </p:sp>
      <p:grpSp>
        <p:nvGrpSpPr>
          <p:cNvPr id="12" name="组合 11">
            <a:extLst>
              <a:ext uri="{FF2B5EF4-FFF2-40B4-BE49-F238E27FC236}">
                <a16:creationId xmlns:a16="http://schemas.microsoft.com/office/drawing/2014/main" id="{837452F1-6F90-45B0-92B8-0A12F5A4696B}"/>
              </a:ext>
            </a:extLst>
          </p:cNvPr>
          <p:cNvGrpSpPr/>
          <p:nvPr/>
        </p:nvGrpSpPr>
        <p:grpSpPr>
          <a:xfrm>
            <a:off x="695400" y="4156500"/>
            <a:ext cx="2674141" cy="1842877"/>
            <a:chOff x="4855168" y="2913300"/>
            <a:chExt cx="3266920" cy="2152881"/>
          </a:xfrm>
        </p:grpSpPr>
        <p:pic>
          <p:nvPicPr>
            <p:cNvPr id="13" name="图片 12">
              <a:extLst>
                <a:ext uri="{FF2B5EF4-FFF2-40B4-BE49-F238E27FC236}">
                  <a16:creationId xmlns:a16="http://schemas.microsoft.com/office/drawing/2014/main" id="{3C1EF4CA-2D96-4D7F-ABF5-065A3A5CE6D9}"/>
                </a:ext>
              </a:extLst>
            </p:cNvPr>
            <p:cNvPicPr>
              <a:picLocks noChangeAspect="1"/>
            </p:cNvPicPr>
            <p:nvPr/>
          </p:nvPicPr>
          <p:blipFill>
            <a:blip r:embed="rId3"/>
            <a:stretch>
              <a:fillRect/>
            </a:stretch>
          </p:blipFill>
          <p:spPr>
            <a:xfrm>
              <a:off x="4855168" y="2913300"/>
              <a:ext cx="3266920" cy="2152881"/>
            </a:xfrm>
            <a:prstGeom prst="rect">
              <a:avLst/>
            </a:prstGeom>
            <a:ln w="3175">
              <a:solidFill>
                <a:schemeClr val="tx1"/>
              </a:solidFill>
            </a:ln>
          </p:spPr>
        </p:pic>
        <p:sp>
          <p:nvSpPr>
            <p:cNvPr id="14" name="矩形 13">
              <a:extLst>
                <a:ext uri="{FF2B5EF4-FFF2-40B4-BE49-F238E27FC236}">
                  <a16:creationId xmlns:a16="http://schemas.microsoft.com/office/drawing/2014/main" id="{387CBA70-1851-425B-B88A-F41C07673149}"/>
                </a:ext>
              </a:extLst>
            </p:cNvPr>
            <p:cNvSpPr/>
            <p:nvPr/>
          </p:nvSpPr>
          <p:spPr>
            <a:xfrm>
              <a:off x="4855168" y="463437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造车</a:t>
              </a:r>
            </a:p>
          </p:txBody>
        </p:sp>
      </p:grpSp>
      <p:grpSp>
        <p:nvGrpSpPr>
          <p:cNvPr id="15" name="组合 14">
            <a:extLst>
              <a:ext uri="{FF2B5EF4-FFF2-40B4-BE49-F238E27FC236}">
                <a16:creationId xmlns:a16="http://schemas.microsoft.com/office/drawing/2014/main" id="{78C5AE57-1509-4F08-910B-B49C0E178DD7}"/>
              </a:ext>
            </a:extLst>
          </p:cNvPr>
          <p:cNvGrpSpPr/>
          <p:nvPr/>
        </p:nvGrpSpPr>
        <p:grpSpPr>
          <a:xfrm>
            <a:off x="710882" y="2004967"/>
            <a:ext cx="2664172" cy="1950589"/>
            <a:chOff x="4848380" y="848671"/>
            <a:chExt cx="3280494" cy="1981713"/>
          </a:xfrm>
        </p:grpSpPr>
        <p:pic>
          <p:nvPicPr>
            <p:cNvPr id="16" name="图片 15">
              <a:extLst>
                <a:ext uri="{FF2B5EF4-FFF2-40B4-BE49-F238E27FC236}">
                  <a16:creationId xmlns:a16="http://schemas.microsoft.com/office/drawing/2014/main" id="{E64DB021-F461-4BDF-A23A-CCA350DF3749}"/>
                </a:ext>
              </a:extLst>
            </p:cNvPr>
            <p:cNvPicPr>
              <a:picLocks noChangeAspect="1"/>
            </p:cNvPicPr>
            <p:nvPr/>
          </p:nvPicPr>
          <p:blipFill rotWithShape="1">
            <a:blip r:embed="rId4"/>
            <a:srcRect t="5299"/>
            <a:stretch>
              <a:fillRect/>
            </a:stretch>
          </p:blipFill>
          <p:spPr>
            <a:xfrm>
              <a:off x="4855168" y="848671"/>
              <a:ext cx="3273706" cy="1975245"/>
            </a:xfrm>
            <a:prstGeom prst="rect">
              <a:avLst/>
            </a:prstGeom>
          </p:spPr>
        </p:pic>
        <p:sp>
          <p:nvSpPr>
            <p:cNvPr id="17" name="矩形 16">
              <a:extLst>
                <a:ext uri="{FF2B5EF4-FFF2-40B4-BE49-F238E27FC236}">
                  <a16:creationId xmlns:a16="http://schemas.microsoft.com/office/drawing/2014/main" id="{914907D7-D181-452F-95EA-93906BD4C3CD}"/>
                </a:ext>
              </a:extLst>
            </p:cNvPr>
            <p:cNvSpPr/>
            <p:nvPr/>
          </p:nvSpPr>
          <p:spPr>
            <a:xfrm>
              <a:off x="4848380" y="2398581"/>
              <a:ext cx="3273706"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grpSp>
        <p:nvGrpSpPr>
          <p:cNvPr id="18" name="组合 17">
            <a:extLst>
              <a:ext uri="{FF2B5EF4-FFF2-40B4-BE49-F238E27FC236}">
                <a16:creationId xmlns:a16="http://schemas.microsoft.com/office/drawing/2014/main" id="{DCE45BDC-D84E-4705-B9C5-B4B631FF8C72}"/>
              </a:ext>
            </a:extLst>
          </p:cNvPr>
          <p:cNvGrpSpPr/>
          <p:nvPr/>
        </p:nvGrpSpPr>
        <p:grpSpPr>
          <a:xfrm>
            <a:off x="3447061" y="4149081"/>
            <a:ext cx="2448271" cy="1850296"/>
            <a:chOff x="4883003" y="2936409"/>
            <a:chExt cx="3266920" cy="2086397"/>
          </a:xfrm>
        </p:grpSpPr>
        <p:pic>
          <p:nvPicPr>
            <p:cNvPr id="19" name="图片 18">
              <a:extLst>
                <a:ext uri="{FF2B5EF4-FFF2-40B4-BE49-F238E27FC236}">
                  <a16:creationId xmlns:a16="http://schemas.microsoft.com/office/drawing/2014/main" id="{B97EFE9B-AB76-4AF9-BEC5-68891D835C1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3007" y="2936409"/>
              <a:ext cx="3266915" cy="2086397"/>
            </a:xfrm>
            <a:prstGeom prst="rect">
              <a:avLst/>
            </a:prstGeom>
          </p:spPr>
        </p:pic>
        <p:sp>
          <p:nvSpPr>
            <p:cNvPr id="20" name="矩形 19">
              <a:extLst>
                <a:ext uri="{FF2B5EF4-FFF2-40B4-BE49-F238E27FC236}">
                  <a16:creationId xmlns:a16="http://schemas.microsoft.com/office/drawing/2014/main" id="{195E43B7-87F9-4EBA-A000-4166AA8716AB}"/>
                </a:ext>
              </a:extLst>
            </p:cNvPr>
            <p:cNvSpPr/>
            <p:nvPr/>
          </p:nvSpPr>
          <p:spPr>
            <a:xfrm>
              <a:off x="4883003"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造车</a:t>
              </a:r>
            </a:p>
          </p:txBody>
        </p:sp>
      </p:grpSp>
      <p:grpSp>
        <p:nvGrpSpPr>
          <p:cNvPr id="21" name="组合 20">
            <a:extLst>
              <a:ext uri="{FF2B5EF4-FFF2-40B4-BE49-F238E27FC236}">
                <a16:creationId xmlns:a16="http://schemas.microsoft.com/office/drawing/2014/main" id="{477997AC-7DDD-4333-ACE8-134486598506}"/>
              </a:ext>
            </a:extLst>
          </p:cNvPr>
          <p:cNvGrpSpPr/>
          <p:nvPr/>
        </p:nvGrpSpPr>
        <p:grpSpPr>
          <a:xfrm>
            <a:off x="3447062" y="2004968"/>
            <a:ext cx="2448272" cy="1944224"/>
            <a:chOff x="4883003" y="809779"/>
            <a:chExt cx="3266920" cy="2069047"/>
          </a:xfrm>
        </p:grpSpPr>
        <p:pic>
          <p:nvPicPr>
            <p:cNvPr id="22" name="图片 21">
              <a:extLst>
                <a:ext uri="{FF2B5EF4-FFF2-40B4-BE49-F238E27FC236}">
                  <a16:creationId xmlns:a16="http://schemas.microsoft.com/office/drawing/2014/main" id="{6F36FA39-05FB-44DC-B62B-95FC8C08EB09}"/>
                </a:ext>
              </a:extLst>
            </p:cNvPr>
            <p:cNvPicPr>
              <a:picLocks noChangeAspect="1"/>
            </p:cNvPicPr>
            <p:nvPr/>
          </p:nvPicPr>
          <p:blipFill>
            <a:blip r:embed="rId6"/>
            <a:stretch>
              <a:fillRect/>
            </a:stretch>
          </p:blipFill>
          <p:spPr>
            <a:xfrm>
              <a:off x="4883006" y="809779"/>
              <a:ext cx="3266916" cy="2069047"/>
            </a:xfrm>
            <a:prstGeom prst="rect">
              <a:avLst/>
            </a:prstGeom>
          </p:spPr>
        </p:pic>
        <p:sp>
          <p:nvSpPr>
            <p:cNvPr id="23" name="矩形 22">
              <a:extLst>
                <a:ext uri="{FF2B5EF4-FFF2-40B4-BE49-F238E27FC236}">
                  <a16:creationId xmlns:a16="http://schemas.microsoft.com/office/drawing/2014/main" id="{5F3E2142-62B3-4EB1-BAFD-81D587A35F22}"/>
                </a:ext>
              </a:extLst>
            </p:cNvPr>
            <p:cNvSpPr/>
            <p:nvPr/>
          </p:nvSpPr>
          <p:spPr>
            <a:xfrm>
              <a:off x="4883003" y="244702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sp>
        <p:nvSpPr>
          <p:cNvPr id="24" name="内容占位符 2">
            <a:extLst>
              <a:ext uri="{FF2B5EF4-FFF2-40B4-BE49-F238E27FC236}">
                <a16:creationId xmlns:a16="http://schemas.microsoft.com/office/drawing/2014/main" id="{4E1C51D0-2A14-4E41-B266-886CD3FE9348}"/>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endPar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endParaRPr>
          </a:p>
        </p:txBody>
      </p:sp>
      <p:grpSp>
        <p:nvGrpSpPr>
          <p:cNvPr id="25" name="组合 24">
            <a:extLst>
              <a:ext uri="{FF2B5EF4-FFF2-40B4-BE49-F238E27FC236}">
                <a16:creationId xmlns:a16="http://schemas.microsoft.com/office/drawing/2014/main" id="{8D4BE67B-77FD-43F7-9A42-F65BD7F635EA}"/>
              </a:ext>
            </a:extLst>
          </p:cNvPr>
          <p:cNvGrpSpPr/>
          <p:nvPr/>
        </p:nvGrpSpPr>
        <p:grpSpPr>
          <a:xfrm>
            <a:off x="6246948" y="4162454"/>
            <a:ext cx="2738384" cy="1821041"/>
            <a:chOff x="789993" y="2913300"/>
            <a:chExt cx="3273706" cy="2128603"/>
          </a:xfrm>
        </p:grpSpPr>
        <p:pic>
          <p:nvPicPr>
            <p:cNvPr id="26" name="图片 25">
              <a:extLst>
                <a:ext uri="{FF2B5EF4-FFF2-40B4-BE49-F238E27FC236}">
                  <a16:creationId xmlns:a16="http://schemas.microsoft.com/office/drawing/2014/main" id="{E9B2F7C1-23D2-4579-B4D4-2E1B292F705D}"/>
                </a:ext>
              </a:extLst>
            </p:cNvPr>
            <p:cNvPicPr>
              <a:picLocks noChangeAspect="1"/>
            </p:cNvPicPr>
            <p:nvPr/>
          </p:nvPicPr>
          <p:blipFill>
            <a:blip r:embed="rId7"/>
            <a:stretch>
              <a:fillRect/>
            </a:stretch>
          </p:blipFill>
          <p:spPr>
            <a:xfrm>
              <a:off x="789993" y="2913300"/>
              <a:ext cx="3266920" cy="2128603"/>
            </a:xfrm>
            <a:prstGeom prst="rect">
              <a:avLst/>
            </a:prstGeom>
            <a:ln w="3175">
              <a:solidFill>
                <a:schemeClr val="tx1"/>
              </a:solidFill>
            </a:ln>
          </p:spPr>
        </p:pic>
        <p:sp>
          <p:nvSpPr>
            <p:cNvPr id="27" name="矩形 26">
              <a:extLst>
                <a:ext uri="{FF2B5EF4-FFF2-40B4-BE49-F238E27FC236}">
                  <a16:creationId xmlns:a16="http://schemas.microsoft.com/office/drawing/2014/main" id="{21E656F3-1F48-4BF0-8C89-9F0C68313E74}"/>
                </a:ext>
              </a:extLst>
            </p:cNvPr>
            <p:cNvSpPr/>
            <p:nvPr/>
          </p:nvSpPr>
          <p:spPr>
            <a:xfrm>
              <a:off x="796779" y="4610100"/>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grpSp>
        <p:nvGrpSpPr>
          <p:cNvPr id="28" name="组合 27">
            <a:extLst>
              <a:ext uri="{FF2B5EF4-FFF2-40B4-BE49-F238E27FC236}">
                <a16:creationId xmlns:a16="http://schemas.microsoft.com/office/drawing/2014/main" id="{B54A93B8-B715-4813-9CEC-A93844BC2828}"/>
              </a:ext>
            </a:extLst>
          </p:cNvPr>
          <p:cNvGrpSpPr/>
          <p:nvPr/>
        </p:nvGrpSpPr>
        <p:grpSpPr>
          <a:xfrm>
            <a:off x="6183952" y="2033151"/>
            <a:ext cx="2801380" cy="1909640"/>
            <a:chOff x="796779" y="855529"/>
            <a:chExt cx="3266920" cy="1975244"/>
          </a:xfrm>
        </p:grpSpPr>
        <p:pic>
          <p:nvPicPr>
            <p:cNvPr id="29" name="图片 28">
              <a:extLst>
                <a:ext uri="{FF2B5EF4-FFF2-40B4-BE49-F238E27FC236}">
                  <a16:creationId xmlns:a16="http://schemas.microsoft.com/office/drawing/2014/main" id="{B157CD68-73CD-4616-B15E-7E5BCD348185}"/>
                </a:ext>
              </a:extLst>
            </p:cNvPr>
            <p:cNvPicPr>
              <a:picLocks noChangeAspect="1"/>
            </p:cNvPicPr>
            <p:nvPr/>
          </p:nvPicPr>
          <p:blipFill>
            <a:blip r:embed="rId8"/>
            <a:stretch>
              <a:fillRect/>
            </a:stretch>
          </p:blipFill>
          <p:spPr>
            <a:xfrm>
              <a:off x="796779" y="855529"/>
              <a:ext cx="3266920" cy="1975244"/>
            </a:xfrm>
            <a:prstGeom prst="rect">
              <a:avLst/>
            </a:prstGeom>
            <a:ln w="3175">
              <a:solidFill>
                <a:schemeClr val="tx1"/>
              </a:solidFill>
            </a:ln>
          </p:spPr>
        </p:pic>
        <p:sp>
          <p:nvSpPr>
            <p:cNvPr id="30" name="矩形 29">
              <a:extLst>
                <a:ext uri="{FF2B5EF4-FFF2-40B4-BE49-F238E27FC236}">
                  <a16:creationId xmlns:a16="http://schemas.microsoft.com/office/drawing/2014/main" id="{DAF21515-7ECD-461F-9BAE-0CD8863149AC}"/>
                </a:ext>
              </a:extLst>
            </p:cNvPr>
            <p:cNvSpPr/>
            <p:nvPr/>
          </p:nvSpPr>
          <p:spPr>
            <a:xfrm>
              <a:off x="796779" y="2398582"/>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31" name="组合 30">
            <a:extLst>
              <a:ext uri="{FF2B5EF4-FFF2-40B4-BE49-F238E27FC236}">
                <a16:creationId xmlns:a16="http://schemas.microsoft.com/office/drawing/2014/main" id="{23569AC8-DA75-4BFC-99F4-24502351B20D}"/>
              </a:ext>
            </a:extLst>
          </p:cNvPr>
          <p:cNvGrpSpPr/>
          <p:nvPr/>
        </p:nvGrpSpPr>
        <p:grpSpPr>
          <a:xfrm>
            <a:off x="9051156" y="2041325"/>
            <a:ext cx="2801380" cy="1909640"/>
            <a:chOff x="787546" y="820666"/>
            <a:chExt cx="3266920" cy="2067685"/>
          </a:xfrm>
        </p:grpSpPr>
        <p:pic>
          <p:nvPicPr>
            <p:cNvPr id="32" name="图片 31">
              <a:extLst>
                <a:ext uri="{FF2B5EF4-FFF2-40B4-BE49-F238E27FC236}">
                  <a16:creationId xmlns:a16="http://schemas.microsoft.com/office/drawing/2014/main" id="{6B199694-63A0-40F3-AD43-A70C1CEA2B37}"/>
                </a:ext>
              </a:extLst>
            </p:cNvPr>
            <p:cNvPicPr>
              <a:picLocks noChangeAspect="1"/>
            </p:cNvPicPr>
            <p:nvPr/>
          </p:nvPicPr>
          <p:blipFill rotWithShape="1">
            <a:blip r:embed="rId9"/>
            <a:srcRect l="52187" r="1356"/>
            <a:stretch>
              <a:fillRect/>
            </a:stretch>
          </p:blipFill>
          <p:spPr>
            <a:xfrm>
              <a:off x="787546" y="820666"/>
              <a:ext cx="3266920" cy="2058160"/>
            </a:xfrm>
            <a:prstGeom prst="rect">
              <a:avLst/>
            </a:prstGeom>
          </p:spPr>
        </p:pic>
        <p:sp>
          <p:nvSpPr>
            <p:cNvPr id="33" name="矩形 32">
              <a:extLst>
                <a:ext uri="{FF2B5EF4-FFF2-40B4-BE49-F238E27FC236}">
                  <a16:creationId xmlns:a16="http://schemas.microsoft.com/office/drawing/2014/main" id="{567B3D9A-5333-48D2-B479-A0ED5E3D56B1}"/>
                </a:ext>
              </a:extLst>
            </p:cNvPr>
            <p:cNvSpPr/>
            <p:nvPr/>
          </p:nvSpPr>
          <p:spPr>
            <a:xfrm>
              <a:off x="787546" y="245654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34" name="组合 33">
            <a:extLst>
              <a:ext uri="{FF2B5EF4-FFF2-40B4-BE49-F238E27FC236}">
                <a16:creationId xmlns:a16="http://schemas.microsoft.com/office/drawing/2014/main" id="{AB2B6FD3-B4DB-4BB1-94F6-1EA66E5E6EF7}"/>
              </a:ext>
            </a:extLst>
          </p:cNvPr>
          <p:cNvGrpSpPr/>
          <p:nvPr/>
        </p:nvGrpSpPr>
        <p:grpSpPr>
          <a:xfrm>
            <a:off x="9051156" y="4156500"/>
            <a:ext cx="2801380" cy="1821041"/>
            <a:chOff x="787546" y="2936409"/>
            <a:chExt cx="3266920" cy="2086397"/>
          </a:xfrm>
        </p:grpSpPr>
        <p:pic>
          <p:nvPicPr>
            <p:cNvPr id="35" name="图片 34">
              <a:extLst>
                <a:ext uri="{FF2B5EF4-FFF2-40B4-BE49-F238E27FC236}">
                  <a16:creationId xmlns:a16="http://schemas.microsoft.com/office/drawing/2014/main" id="{3E9DA038-77D3-4D6C-8EB4-5D47767E5239}"/>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787551" y="2936409"/>
              <a:ext cx="3266915" cy="2086397"/>
            </a:xfrm>
            <a:prstGeom prst="rect">
              <a:avLst/>
            </a:prstGeom>
          </p:spPr>
        </p:pic>
        <p:sp>
          <p:nvSpPr>
            <p:cNvPr id="36" name="矩形 35">
              <a:extLst>
                <a:ext uri="{FF2B5EF4-FFF2-40B4-BE49-F238E27FC236}">
                  <a16:creationId xmlns:a16="http://schemas.microsoft.com/office/drawing/2014/main" id="{83A3BFDA-9CAA-4F84-A051-8A6520821878}"/>
                </a:ext>
              </a:extLst>
            </p:cNvPr>
            <p:cNvSpPr/>
            <p:nvPr/>
          </p:nvSpPr>
          <p:spPr>
            <a:xfrm>
              <a:off x="787546"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cxnSp>
        <p:nvCxnSpPr>
          <p:cNvPr id="3" name="直接连接符 2">
            <a:extLst>
              <a:ext uri="{FF2B5EF4-FFF2-40B4-BE49-F238E27FC236}">
                <a16:creationId xmlns:a16="http://schemas.microsoft.com/office/drawing/2014/main" id="{FB72B2B5-246B-468C-9D7B-E868AA8B6BF3}"/>
              </a:ext>
            </a:extLst>
          </p:cNvPr>
          <p:cNvCxnSpPr/>
          <p:nvPr/>
        </p:nvCxnSpPr>
        <p:spPr bwMode="auto">
          <a:xfrm>
            <a:off x="623888" y="4077072"/>
            <a:ext cx="11376768" cy="0"/>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5" name="直接连接符 4">
            <a:extLst>
              <a:ext uri="{FF2B5EF4-FFF2-40B4-BE49-F238E27FC236}">
                <a16:creationId xmlns:a16="http://schemas.microsoft.com/office/drawing/2014/main" id="{A5F0FC3C-B98E-438D-9E95-399D844407E5}"/>
              </a:ext>
            </a:extLst>
          </p:cNvPr>
          <p:cNvCxnSpPr/>
          <p:nvPr/>
        </p:nvCxnSpPr>
        <p:spPr bwMode="auto">
          <a:xfrm>
            <a:off x="6023992" y="1772816"/>
            <a:ext cx="0" cy="4608512"/>
          </a:xfrm>
          <a:prstGeom prst="line">
            <a:avLst/>
          </a:prstGeom>
          <a:ln w="9525" cap="flat" cmpd="sng" algn="ctr">
            <a:solidFill>
              <a:schemeClr val="accent2"/>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66236050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内容占位符 8">
            <a:extLst>
              <a:ext uri="{FF2B5EF4-FFF2-40B4-BE49-F238E27FC236}">
                <a16:creationId xmlns:a16="http://schemas.microsoft.com/office/drawing/2014/main" id="{407976AE-B12C-4FDF-B468-118A088E559F}"/>
              </a:ext>
            </a:extLst>
          </p:cNvPr>
          <p:cNvSpPr>
            <a:spLocks noGrp="1"/>
          </p:cNvSpPr>
          <p:nvPr>
            <p:ph sz="quarter" idx="13"/>
          </p:nvPr>
        </p:nvSpPr>
        <p:spPr/>
        <p:txBody>
          <a:bodyPr/>
          <a:lstStyle/>
          <a:p>
            <a:endParaRPr lang="zh-CN" altLang="en-US"/>
          </a:p>
        </p:txBody>
      </p:sp>
      <p:sp>
        <p:nvSpPr>
          <p:cNvPr id="10" name="内容占位符 2">
            <a:extLst>
              <a:ext uri="{FF2B5EF4-FFF2-40B4-BE49-F238E27FC236}">
                <a16:creationId xmlns:a16="http://schemas.microsoft.com/office/drawing/2014/main" id="{7A018FE3-A64F-4D31-A402-E5951B3F0FE5}"/>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p>
        </p:txBody>
      </p:sp>
      <p:pic>
        <p:nvPicPr>
          <p:cNvPr id="11" name="图片 10">
            <a:extLst>
              <a:ext uri="{FF2B5EF4-FFF2-40B4-BE49-F238E27FC236}">
                <a16:creationId xmlns:a16="http://schemas.microsoft.com/office/drawing/2014/main" id="{DA8A9A26-6F16-435E-B7EE-0BA2CF720AE9}"/>
              </a:ext>
            </a:extLst>
          </p:cNvPr>
          <p:cNvPicPr>
            <a:picLocks noChangeAspect="1"/>
          </p:cNvPicPr>
          <p:nvPr/>
        </p:nvPicPr>
        <p:blipFill>
          <a:blip r:embed="rId3"/>
          <a:stretch>
            <a:fillRect/>
          </a:stretch>
        </p:blipFill>
        <p:spPr>
          <a:xfrm>
            <a:off x="407368" y="1634075"/>
            <a:ext cx="3889643" cy="1984105"/>
          </a:xfrm>
          <a:prstGeom prst="rect">
            <a:avLst/>
          </a:prstGeom>
          <a:ln w="3175">
            <a:solidFill>
              <a:schemeClr val="tx1"/>
            </a:solidFill>
          </a:ln>
        </p:spPr>
      </p:pic>
      <p:pic>
        <p:nvPicPr>
          <p:cNvPr id="12" name="图片 11">
            <a:extLst>
              <a:ext uri="{FF2B5EF4-FFF2-40B4-BE49-F238E27FC236}">
                <a16:creationId xmlns:a16="http://schemas.microsoft.com/office/drawing/2014/main" id="{7F22FD41-B043-4EA7-9C10-22095FC62FA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19934" y="1628800"/>
            <a:ext cx="3891073" cy="1984106"/>
          </a:xfrm>
          <a:prstGeom prst="rect">
            <a:avLst/>
          </a:prstGeom>
        </p:spPr>
      </p:pic>
      <p:sp>
        <p:nvSpPr>
          <p:cNvPr id="13" name="箭头: 下 12">
            <a:extLst>
              <a:ext uri="{FF2B5EF4-FFF2-40B4-BE49-F238E27FC236}">
                <a16:creationId xmlns:a16="http://schemas.microsoft.com/office/drawing/2014/main" id="{DB957FE7-29A4-482D-9661-5C2F63B86154}"/>
              </a:ext>
            </a:extLst>
          </p:cNvPr>
          <p:cNvSpPr/>
          <p:nvPr/>
        </p:nvSpPr>
        <p:spPr>
          <a:xfrm rot="16200000">
            <a:off x="5564083" y="1468625"/>
            <a:ext cx="837552" cy="2827940"/>
          </a:xfrm>
          <a:prstGeom prst="downArrow">
            <a:avLst>
              <a:gd name="adj1" fmla="val 50000"/>
              <a:gd name="adj2" fmla="val 34348"/>
            </a:avLst>
          </a:prstGeom>
          <a:solidFill>
            <a:srgbClr val="FFC000">
              <a:alpha val="47843"/>
            </a:srgbClr>
          </a:solidFill>
          <a:ln>
            <a:solidFill>
              <a:srgbClr val="FFDB69">
                <a:alpha val="52941"/>
              </a:srgbClr>
            </a:solidFill>
          </a:ln>
        </p:spPr>
        <p:style>
          <a:lnRef idx="2">
            <a:schemeClr val="accent1">
              <a:shade val="50000"/>
            </a:schemeClr>
          </a:lnRef>
          <a:fillRef idx="1">
            <a:schemeClr val="accent1"/>
          </a:fillRef>
          <a:effectRef idx="0">
            <a:schemeClr val="accent1"/>
          </a:effectRef>
          <a:fontRef idx="minor">
            <a:schemeClr val="lt1"/>
          </a:fontRef>
        </p:style>
        <p:txBody>
          <a:bodyPr vert="eaVert" rtlCol="0" anchor="ctr"/>
          <a:lstStyle/>
          <a:p>
            <a:pPr lvl="0" algn="r">
              <a:defRPr/>
            </a:pPr>
            <a:r>
              <a:rPr lang="en-US" altLang="zh-CN" b="1" dirty="0">
                <a:solidFill>
                  <a:schemeClr val="tx1"/>
                </a:solidFill>
                <a:effectLst>
                  <a:outerShdw blurRad="38100" dist="38100" dir="2700000" algn="tl">
                    <a:srgbClr val="000000">
                      <a:alpha val="43137"/>
                    </a:srgbClr>
                  </a:outerShdw>
                </a:effectLst>
              </a:rPr>
              <a:t>30</a:t>
            </a:r>
            <a:r>
              <a:rPr lang="zh-CN" altLang="en-US" b="1" dirty="0">
                <a:solidFill>
                  <a:schemeClr val="tx1"/>
                </a:solidFill>
                <a:effectLst>
                  <a:outerShdw blurRad="38100" dist="38100" dir="2700000" algn="tl">
                    <a:srgbClr val="000000">
                      <a:alpha val="43137"/>
                    </a:srgbClr>
                  </a:outerShdw>
                </a:effectLst>
              </a:rPr>
              <a:t>年</a:t>
            </a:r>
            <a:r>
              <a:rPr kumimoji="0" lang="zh-CN" altLang="en-US" sz="2135" b="1" i="0" u="none" strike="noStrike" kern="1200" cap="none" spc="0" normalizeH="0" baseline="0" noProof="0" dirty="0">
                <a:ln>
                  <a:noFill/>
                </a:ln>
                <a:solidFill>
                  <a:srgbClr val="134263"/>
                </a:solidFill>
                <a:effectLst>
                  <a:outerShdw blurRad="38100" dist="38100" dir="2700000" algn="tl">
                    <a:srgbClr val="000000">
                      <a:alpha val="43137"/>
                    </a:srgbClr>
                  </a:outerShdw>
                </a:effectLst>
                <a:uLnTx/>
                <a:uFillTx/>
                <a:latin typeface="黑体" panose="02010609060101010101" pitchFamily="49" charset="-122"/>
                <a:ea typeface="黑体" panose="02010609060101010101" pitchFamily="49" charset="-122"/>
                <a:cs typeface="+mn-cs"/>
              </a:rPr>
              <a:t>生产模式转变</a:t>
            </a:r>
          </a:p>
        </p:txBody>
      </p:sp>
      <p:sp>
        <p:nvSpPr>
          <p:cNvPr id="15" name="矩形 14">
            <a:extLst>
              <a:ext uri="{FF2B5EF4-FFF2-40B4-BE49-F238E27FC236}">
                <a16:creationId xmlns:a16="http://schemas.microsoft.com/office/drawing/2014/main" id="{9C023D0C-3AA3-4691-BF8B-CC9E9E7AD4B3}"/>
              </a:ext>
            </a:extLst>
          </p:cNvPr>
          <p:cNvSpPr/>
          <p:nvPr/>
        </p:nvSpPr>
        <p:spPr>
          <a:xfrm>
            <a:off x="407367" y="3647697"/>
            <a:ext cx="3889643" cy="492849"/>
          </a:xfrm>
          <a:prstGeom prst="rect">
            <a:avLst/>
          </a:prstGeom>
          <a:solidFill>
            <a:srgbClr val="FFF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135" b="1" i="0" u="none" strike="noStrike" kern="1200" cap="none" spc="0" normalizeH="0" baseline="0" noProof="0" dirty="0">
                <a:ln>
                  <a:noFill/>
                </a:ln>
                <a:solidFill>
                  <a:srgbClr val="134263"/>
                </a:solidFill>
                <a:effectLst>
                  <a:outerShdw blurRad="38100" dist="38100" dir="2700000" algn="tl">
                    <a:srgbClr val="000000">
                      <a:alpha val="43137"/>
                    </a:srgbClr>
                  </a:outerShdw>
                </a:effectLst>
                <a:uLnTx/>
                <a:uFillTx/>
                <a:latin typeface="Franklin Gothic Book"/>
                <a:ea typeface="黑体" panose="02010609060101010101" pitchFamily="49" charset="-122"/>
                <a:cs typeface="+mn-cs"/>
              </a:rPr>
              <a:t>手工生产为主</a:t>
            </a:r>
          </a:p>
        </p:txBody>
      </p:sp>
      <p:sp>
        <p:nvSpPr>
          <p:cNvPr id="16" name="矩形 15">
            <a:extLst>
              <a:ext uri="{FF2B5EF4-FFF2-40B4-BE49-F238E27FC236}">
                <a16:creationId xmlns:a16="http://schemas.microsoft.com/office/drawing/2014/main" id="{83BA6DB7-8B29-4D99-9716-F0BFA1D63788}"/>
              </a:ext>
            </a:extLst>
          </p:cNvPr>
          <p:cNvSpPr/>
          <p:nvPr/>
        </p:nvSpPr>
        <p:spPr>
          <a:xfrm>
            <a:off x="7604732" y="3592744"/>
            <a:ext cx="3889643" cy="571785"/>
          </a:xfrm>
          <a:prstGeom prst="rect">
            <a:avLst/>
          </a:prstGeom>
          <a:solidFill>
            <a:srgbClr val="FFFFCC">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135" b="1" i="0" u="none" strike="noStrike" kern="1200" cap="none" spc="0" normalizeH="0" baseline="0" noProof="0" dirty="0">
                <a:ln>
                  <a:noFill/>
                </a:ln>
                <a:solidFill>
                  <a:srgbClr val="134263"/>
                </a:solidFill>
                <a:effectLst>
                  <a:outerShdw blurRad="38100" dist="38100" dir="2700000" algn="tl">
                    <a:srgbClr val="000000">
                      <a:alpha val="43137"/>
                    </a:srgbClr>
                  </a:outerShdw>
                </a:effectLst>
                <a:uLnTx/>
                <a:uFillTx/>
                <a:latin typeface="Franklin Gothic Book"/>
                <a:ea typeface="黑体" panose="02010609060101010101" pitchFamily="49" charset="-122"/>
                <a:cs typeface="+mn-cs"/>
              </a:rPr>
              <a:t>自动化设备生产为主</a:t>
            </a:r>
          </a:p>
        </p:txBody>
      </p:sp>
      <p:graphicFrame>
        <p:nvGraphicFramePr>
          <p:cNvPr id="19" name="表格 18">
            <a:extLst>
              <a:ext uri="{FF2B5EF4-FFF2-40B4-BE49-F238E27FC236}">
                <a16:creationId xmlns:a16="http://schemas.microsoft.com/office/drawing/2014/main" id="{70F3C8B4-F207-42EA-9710-EC108531CBAF}"/>
              </a:ext>
            </a:extLst>
          </p:cNvPr>
          <p:cNvGraphicFramePr>
            <a:graphicFrameLocks noGrp="1"/>
          </p:cNvGraphicFramePr>
          <p:nvPr>
            <p:extLst>
              <p:ext uri="{D42A27DB-BD31-4B8C-83A1-F6EECF244321}">
                <p14:modId xmlns:p14="http://schemas.microsoft.com/office/powerpoint/2010/main" val="3982524519"/>
              </p:ext>
            </p:extLst>
          </p:nvPr>
        </p:nvGraphicFramePr>
        <p:xfrm>
          <a:off x="397629" y="4227911"/>
          <a:ext cx="11113377" cy="2336800"/>
        </p:xfrm>
        <a:graphic>
          <a:graphicData uri="http://schemas.openxmlformats.org/drawingml/2006/table">
            <a:tbl>
              <a:tblPr firstRow="1" bandRow="1">
                <a:tableStyleId>{93296810-A885-4BE3-A3E7-6D5BEEA58F35}</a:tableStyleId>
              </a:tblPr>
              <a:tblGrid>
                <a:gridCol w="878053">
                  <a:extLst>
                    <a:ext uri="{9D8B030D-6E8A-4147-A177-3AD203B41FA5}">
                      <a16:colId xmlns:a16="http://schemas.microsoft.com/office/drawing/2014/main" val="20000"/>
                    </a:ext>
                  </a:extLst>
                </a:gridCol>
                <a:gridCol w="4887640">
                  <a:extLst>
                    <a:ext uri="{9D8B030D-6E8A-4147-A177-3AD203B41FA5}">
                      <a16:colId xmlns:a16="http://schemas.microsoft.com/office/drawing/2014/main" val="20001"/>
                    </a:ext>
                  </a:extLst>
                </a:gridCol>
                <a:gridCol w="5347684">
                  <a:extLst>
                    <a:ext uri="{9D8B030D-6E8A-4147-A177-3AD203B41FA5}">
                      <a16:colId xmlns:a16="http://schemas.microsoft.com/office/drawing/2014/main" val="20002"/>
                    </a:ext>
                  </a:extLst>
                </a:gridCol>
              </a:tblGrid>
              <a:tr h="440939">
                <a:tc>
                  <a:txBody>
                    <a:bodyPr/>
                    <a:lstStyle/>
                    <a:p>
                      <a:pPr algn="ctr"/>
                      <a:endParaRPr lang="zh-CN" altLang="en-US" sz="1600" dirty="0"/>
                    </a:p>
                  </a:txBody>
                  <a:tcPr marL="162560" marR="162560" marT="81280" marB="81280"/>
                </a:tc>
                <a:tc>
                  <a:txBody>
                    <a:bodyPr/>
                    <a:lstStyle/>
                    <a:p>
                      <a:pPr algn="ctr"/>
                      <a:r>
                        <a:rPr lang="zh-CN" altLang="en-US" sz="2000" dirty="0">
                          <a:latin typeface="华文中宋" panose="02010600040101010101" pitchFamily="2" charset="-122"/>
                          <a:ea typeface="华文中宋" panose="02010600040101010101" pitchFamily="2" charset="-122"/>
                        </a:rPr>
                        <a:t>三十年前的制造业</a:t>
                      </a:r>
                    </a:p>
                  </a:txBody>
                  <a:tcPr marL="162560" marR="162560" marT="81280" marB="81280"/>
                </a:tc>
                <a:tc>
                  <a:txBody>
                    <a:bodyPr/>
                    <a:lstStyle/>
                    <a:p>
                      <a:pPr algn="ctr"/>
                      <a:r>
                        <a:rPr lang="zh-CN" altLang="en-US" sz="2000" dirty="0">
                          <a:latin typeface="华文中宋" panose="02010600040101010101" pitchFamily="2" charset="-122"/>
                          <a:ea typeface="华文中宋" panose="02010600040101010101" pitchFamily="2" charset="-122"/>
                        </a:rPr>
                        <a:t>近年的制造业                                                             </a:t>
                      </a:r>
                      <a:endParaRPr lang="zh-CN" altLang="en-US" sz="2000" dirty="0">
                        <a:solidFill>
                          <a:schemeClr val="tx1"/>
                        </a:solidFill>
                        <a:latin typeface="华文中宋" panose="02010600040101010101" pitchFamily="2" charset="-122"/>
                        <a:ea typeface="华文中宋" panose="02010600040101010101" pitchFamily="2" charset="-122"/>
                      </a:endParaRPr>
                    </a:p>
                  </a:txBody>
                  <a:tcPr marL="162560" marR="162560" marT="81280" marB="81280"/>
                </a:tc>
                <a:extLst>
                  <a:ext uri="{0D108BD9-81ED-4DB2-BD59-A6C34878D82A}">
                    <a16:rowId xmlns:a16="http://schemas.microsoft.com/office/drawing/2014/main" val="10000"/>
                  </a:ext>
                </a:extLst>
              </a:tr>
              <a:tr h="454109">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模式</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以劳动力密集型为主</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以自动化生产工具为主</a:t>
                      </a:r>
                    </a:p>
                  </a:txBody>
                  <a:tcPr marL="162560" marR="162560" marT="81280" marB="81280"/>
                </a:tc>
                <a:extLst>
                  <a:ext uri="{0D108BD9-81ED-4DB2-BD59-A6C34878D82A}">
                    <a16:rowId xmlns:a16="http://schemas.microsoft.com/office/drawing/2014/main" val="10001"/>
                  </a:ext>
                </a:extLst>
              </a:tr>
              <a:tr h="428052">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投入</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持续投入人力成本</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一次投入设备成本</a:t>
                      </a:r>
                    </a:p>
                  </a:txBody>
                  <a:tcPr marL="162560" marR="162560" marT="81280" marB="81280"/>
                </a:tc>
                <a:extLst>
                  <a:ext uri="{0D108BD9-81ED-4DB2-BD59-A6C34878D82A}">
                    <a16:rowId xmlns:a16="http://schemas.microsoft.com/office/drawing/2014/main" val="10002"/>
                  </a:ext>
                </a:extLst>
              </a:tr>
              <a:tr h="440939">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产出</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小批量生产</a:t>
                      </a:r>
                    </a:p>
                  </a:txBody>
                  <a:tcPr marL="162560" marR="162560" marT="81280" marB="81280"/>
                </a:tc>
                <a:tc>
                  <a:txBody>
                    <a:bodyPr/>
                    <a:lstStyle/>
                    <a:p>
                      <a:pPr algn="ctr"/>
                      <a:r>
                        <a:rPr lang="zh-CN" altLang="en-US" sz="1800" dirty="0">
                          <a:solidFill>
                            <a:schemeClr val="tx1"/>
                          </a:solidFill>
                          <a:latin typeface="华文中宋" panose="02010600040101010101" pitchFamily="2" charset="-122"/>
                          <a:ea typeface="华文中宋" panose="02010600040101010101" pitchFamily="2" charset="-122"/>
                        </a:rPr>
                        <a:t>规模化生产</a:t>
                      </a:r>
                    </a:p>
                  </a:txBody>
                  <a:tcPr marL="162560" marR="162560" marT="81280" marB="81280"/>
                </a:tc>
                <a:extLst>
                  <a:ext uri="{0D108BD9-81ED-4DB2-BD59-A6C34878D82A}">
                    <a16:rowId xmlns:a16="http://schemas.microsoft.com/office/drawing/2014/main" val="10003"/>
                  </a:ext>
                </a:extLst>
              </a:tr>
              <a:tr h="440939">
                <a:tc>
                  <a:txBody>
                    <a:bodyPr/>
                    <a:lstStyle/>
                    <a:p>
                      <a:pPr algn="ctr"/>
                      <a:r>
                        <a:rPr lang="zh-CN" altLang="en-US" sz="2000" b="1" kern="1200" dirty="0">
                          <a:solidFill>
                            <a:schemeClr val="tx1"/>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mn-cs"/>
                        </a:rPr>
                        <a:t>特点</a:t>
                      </a:r>
                    </a:p>
                  </a:txBody>
                  <a:tcPr marL="162560" marR="162560" marT="81280" marB="81280"/>
                </a:tc>
                <a:tc>
                  <a:txBody>
                    <a:bodyPr/>
                    <a:lstStyle/>
                    <a:p>
                      <a:pPr algn="ctr"/>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生产效率低</a:t>
                      </a:r>
                      <a:r>
                        <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rPr>
                        <a:t>，质量不稳定，</a:t>
                      </a:r>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可维护性差</a:t>
                      </a:r>
                      <a:endPar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endParaRPr>
                    </a:p>
                  </a:txBody>
                  <a:tcPr marL="162560" marR="162560" marT="81280" marB="81280"/>
                </a:tc>
                <a:tc>
                  <a:txBody>
                    <a:bodyPr/>
                    <a:lstStyle/>
                    <a:p>
                      <a:pPr marL="0" algn="ctr" defTabSz="914400" rtl="0" eaLnBrk="1" latinLnBrk="0" hangingPunct="1"/>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标准化程度高，</a:t>
                      </a:r>
                      <a:r>
                        <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rPr>
                        <a:t>质量稳定，</a:t>
                      </a:r>
                      <a:r>
                        <a:rPr kumimoji="0" lang="zh-CN" altLang="en-US" sz="1800" b="0" i="0" u="none" strike="noStrike" kern="1200" cap="none" spc="0" normalizeH="0" baseline="0" noProof="0" dirty="0">
                          <a:ln>
                            <a:noFill/>
                          </a:ln>
                          <a:solidFill>
                            <a:schemeClr val="dk1"/>
                          </a:solidFill>
                          <a:effectLst/>
                          <a:uLnTx/>
                          <a:uFillTx/>
                          <a:latin typeface="华文中宋" panose="02010600040101010101" pitchFamily="2" charset="-122"/>
                          <a:ea typeface="华文中宋" panose="02010600040101010101" pitchFamily="2" charset="-122"/>
                          <a:cs typeface="+mn-cs"/>
                        </a:rPr>
                        <a:t>可维护性强</a:t>
                      </a:r>
                      <a:endParaRPr kumimoji="0" lang="zh-CN" altLang="en-US" sz="1800" b="0" i="0" u="none" strike="noStrike" kern="1200" cap="none" spc="0" normalizeH="0" baseline="0" dirty="0">
                        <a:ln>
                          <a:noFill/>
                        </a:ln>
                        <a:solidFill>
                          <a:schemeClr val="dk1"/>
                        </a:solidFill>
                        <a:effectLst/>
                        <a:uLnTx/>
                        <a:uFillTx/>
                        <a:latin typeface="华文中宋" panose="02010600040101010101" pitchFamily="2" charset="-122"/>
                        <a:ea typeface="华文中宋" panose="02010600040101010101" pitchFamily="2" charset="-122"/>
                        <a:cs typeface="+mn-cs"/>
                      </a:endParaRPr>
                    </a:p>
                  </a:txBody>
                  <a:tcPr marL="162560" marR="162560" marT="81280" marB="81280"/>
                </a:tc>
                <a:extLst>
                  <a:ext uri="{0D108BD9-81ED-4DB2-BD59-A6C34878D82A}">
                    <a16:rowId xmlns:a16="http://schemas.microsoft.com/office/drawing/2014/main" val="10004"/>
                  </a:ext>
                </a:extLst>
              </a:tr>
            </a:tbl>
          </a:graphicData>
        </a:graphic>
      </p:graphicFrame>
      <p:sp>
        <p:nvSpPr>
          <p:cNvPr id="7" name="矩形 6">
            <a:extLst>
              <a:ext uri="{FF2B5EF4-FFF2-40B4-BE49-F238E27FC236}">
                <a16:creationId xmlns:a16="http://schemas.microsoft.com/office/drawing/2014/main" id="{B8CFF523-DAE0-461A-A434-93C2228FC5CE}"/>
              </a:ext>
            </a:extLst>
          </p:cNvPr>
          <p:cNvSpPr/>
          <p:nvPr/>
        </p:nvSpPr>
        <p:spPr>
          <a:xfrm>
            <a:off x="4450886" y="1743197"/>
            <a:ext cx="2954655" cy="461665"/>
          </a:xfrm>
          <a:prstGeom prst="rect">
            <a:avLst/>
          </a:prstGeom>
        </p:spPr>
        <p:txBody>
          <a:bodyPr wrap="none">
            <a:spAutoFit/>
          </a:bodyPr>
          <a:lstStyle/>
          <a:p>
            <a:r>
              <a:rPr lang="zh-CN" altLang="en-US" b="1" dirty="0">
                <a:latin typeface="华文中宋" panose="02010600040101010101" pitchFamily="2" charset="-122"/>
                <a:ea typeface="华文中宋" panose="02010600040101010101" pitchFamily="2" charset="-122"/>
              </a:rPr>
              <a:t>制造业模式发展分析</a:t>
            </a:r>
          </a:p>
        </p:txBody>
      </p:sp>
      <p:sp>
        <p:nvSpPr>
          <p:cNvPr id="2" name="矩形 1">
            <a:extLst>
              <a:ext uri="{FF2B5EF4-FFF2-40B4-BE49-F238E27FC236}">
                <a16:creationId xmlns:a16="http://schemas.microsoft.com/office/drawing/2014/main" id="{E105E8CA-E42F-4234-82AB-252131C0D16A}"/>
              </a:ext>
            </a:extLst>
          </p:cNvPr>
          <p:cNvSpPr/>
          <p:nvPr/>
        </p:nvSpPr>
        <p:spPr>
          <a:xfrm>
            <a:off x="335360" y="961020"/>
            <a:ext cx="4253087" cy="523220"/>
          </a:xfrm>
          <a:prstGeom prst="rect">
            <a:avLst/>
          </a:prstGeom>
        </p:spPr>
        <p:txBody>
          <a:bodyPr wrap="none">
            <a:spAutoFit/>
          </a:bodyPr>
          <a:lstStyle/>
          <a:p>
            <a:pPr marL="457200" indent="-457200">
              <a:buFont typeface="Wingdings" panose="05000000000000000000" pitchFamily="2" charset="2"/>
              <a:buChar char="n"/>
            </a:pPr>
            <a:r>
              <a:rPr lang="zh-CN" altLang="en-US" sz="2800" b="1" dirty="0">
                <a:latin typeface="Times New Roman" pitchFamily="18" charset="0"/>
                <a:ea typeface="+mn-ea"/>
                <a:cs typeface="Times New Roman" pitchFamily="18" charset="0"/>
              </a:rPr>
              <a:t>其他行业给我们的启示</a:t>
            </a:r>
          </a:p>
        </p:txBody>
      </p:sp>
    </p:spTree>
    <p:extLst>
      <p:ext uri="{BB962C8B-B14F-4D97-AF65-F5344CB8AC3E}">
        <p14:creationId xmlns:p14="http://schemas.microsoft.com/office/powerpoint/2010/main" val="967471085"/>
      </p:ext>
    </p:extLst>
  </p:cSld>
  <p:clrMapOvr>
    <a:masterClrMapping/>
  </p:clrMapOvr>
  <p:transition>
    <p:fade/>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a:xfrm>
            <a:off x="263352" y="3068960"/>
            <a:ext cx="2592288" cy="1152128"/>
          </a:xfrm>
        </p:spPr>
        <p:txBody>
          <a:bodyPr/>
          <a:lstStyle/>
          <a:p>
            <a:r>
              <a:rPr lang="zh-CN" altLang="en-US" dirty="0"/>
              <a:t>问题解决</a:t>
            </a:r>
            <a:br>
              <a:rPr lang="en-US" altLang="zh-CN" dirty="0"/>
            </a:br>
            <a:r>
              <a:rPr lang="en-US" altLang="zh-CN" dirty="0"/>
              <a:t>   </a:t>
            </a:r>
            <a:r>
              <a:rPr lang="zh-CN" altLang="en-US" dirty="0"/>
              <a:t>途径思考</a:t>
            </a:r>
          </a:p>
        </p:txBody>
      </p:sp>
      <p:sp>
        <p:nvSpPr>
          <p:cNvPr id="4" name="文本框 3"/>
          <p:cNvSpPr txBox="1"/>
          <p:nvPr/>
        </p:nvSpPr>
        <p:spPr>
          <a:xfrm>
            <a:off x="4367808" y="1053802"/>
            <a:ext cx="6719496" cy="461665"/>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0000"/>
                </a:solidFill>
                <a:effectLst/>
                <a:uLnTx/>
                <a:uFillTx/>
                <a:latin typeface="Times" charset="0"/>
                <a:cs typeface="+mn-cs"/>
              </a:rPr>
              <a:t>软件行业可借鉴制造业的生产管理模式</a:t>
            </a:r>
          </a:p>
        </p:txBody>
      </p:sp>
      <p:graphicFrame>
        <p:nvGraphicFramePr>
          <p:cNvPr id="32" name="表格 31"/>
          <p:cNvGraphicFramePr>
            <a:graphicFrameLocks noGrp="1"/>
          </p:cNvGraphicFramePr>
          <p:nvPr>
            <p:extLst>
              <p:ext uri="{D42A27DB-BD31-4B8C-83A1-F6EECF244321}">
                <p14:modId xmlns:p14="http://schemas.microsoft.com/office/powerpoint/2010/main" val="2407628987"/>
              </p:ext>
            </p:extLst>
          </p:nvPr>
        </p:nvGraphicFramePr>
        <p:xfrm>
          <a:off x="2291985" y="2238485"/>
          <a:ext cx="8889126" cy="4214854"/>
        </p:xfrm>
        <a:graphic>
          <a:graphicData uri="http://schemas.openxmlformats.org/drawingml/2006/table">
            <a:tbl>
              <a:tblPr firstRow="1" bandRow="1">
                <a:tableStyleId>{5C22544A-7EE6-4342-B048-85BDC9FD1C3A}</a:tableStyleId>
              </a:tblPr>
              <a:tblGrid>
                <a:gridCol w="1351888">
                  <a:extLst>
                    <a:ext uri="{9D8B030D-6E8A-4147-A177-3AD203B41FA5}">
                      <a16:colId xmlns:a16="http://schemas.microsoft.com/office/drawing/2014/main" val="20000"/>
                    </a:ext>
                  </a:extLst>
                </a:gridCol>
                <a:gridCol w="3926031">
                  <a:extLst>
                    <a:ext uri="{9D8B030D-6E8A-4147-A177-3AD203B41FA5}">
                      <a16:colId xmlns:a16="http://schemas.microsoft.com/office/drawing/2014/main" val="20001"/>
                    </a:ext>
                  </a:extLst>
                </a:gridCol>
                <a:gridCol w="3611207">
                  <a:extLst>
                    <a:ext uri="{9D8B030D-6E8A-4147-A177-3AD203B41FA5}">
                      <a16:colId xmlns:a16="http://schemas.microsoft.com/office/drawing/2014/main" val="20002"/>
                    </a:ext>
                  </a:extLst>
                </a:gridCol>
              </a:tblGrid>
              <a:tr h="602122">
                <a:tc>
                  <a:txBody>
                    <a:bodyPr/>
                    <a:lstStyle/>
                    <a:p>
                      <a:pPr algn="ctr"/>
                      <a:endParaRPr lang="zh-CN" altLang="en-US" sz="2100" dirty="0"/>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chemeClr val="tx1"/>
                          </a:solidFill>
                          <a:latin typeface="华文中宋" panose="02010600040101010101" pitchFamily="2" charset="-122"/>
                          <a:ea typeface="华文中宋" panose="02010600040101010101" pitchFamily="2" charset="-122"/>
                        </a:rPr>
                        <a:t>制造行业</a:t>
                      </a:r>
                    </a:p>
                  </a:txBody>
                  <a:tcPr marL="121920" marR="121920" marT="60960" marB="60960" anchor="ctr"/>
                </a:tc>
                <a:tc>
                  <a:txBody>
                    <a:bodyPr/>
                    <a:lstStyle/>
                    <a:p>
                      <a:pPr algn="ctr"/>
                      <a:r>
                        <a:rPr lang="zh-CN" altLang="en-US" sz="2400" dirty="0">
                          <a:solidFill>
                            <a:srgbClr val="C00000"/>
                          </a:solidFill>
                          <a:latin typeface="华文中宋" panose="02010600040101010101" pitchFamily="2" charset="-122"/>
                          <a:ea typeface="华文中宋" panose="02010600040101010101" pitchFamily="2" charset="-122"/>
                        </a:rPr>
                        <a:t>软件行业</a:t>
                      </a:r>
                    </a:p>
                  </a:txBody>
                  <a:tcPr marL="121920" marR="121920" marT="60960" marB="60960" anchor="ctr"/>
                </a:tc>
                <a:extLst>
                  <a:ext uri="{0D108BD9-81ED-4DB2-BD59-A6C34878D82A}">
                    <a16:rowId xmlns:a16="http://schemas.microsoft.com/office/drawing/2014/main" val="10000"/>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方法</a:t>
                      </a:r>
                    </a:p>
                  </a:txBody>
                  <a:tcPr marL="121920" marR="121920" marT="60960" marB="60960"/>
                </a:tc>
                <a:tc>
                  <a:txBody>
                    <a:bodyPr/>
                    <a:lstStyle/>
                    <a:p>
                      <a:pPr algn="ctr"/>
                      <a:r>
                        <a:rPr lang="zh-CN" altLang="en-US" sz="2400" dirty="0">
                          <a:latin typeface="华文楷体" panose="02010600040101010101" pitchFamily="2" charset="-122"/>
                          <a:ea typeface="华文楷体" panose="02010600040101010101" pitchFamily="2" charset="-122"/>
                        </a:rPr>
                        <a:t>工艺</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工序</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开发方法</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步骤</a:t>
                      </a:r>
                    </a:p>
                  </a:txBody>
                  <a:tcPr marL="121920" marR="121920" marT="60960" marB="60960" anchor="ctr"/>
                </a:tc>
                <a:extLst>
                  <a:ext uri="{0D108BD9-81ED-4DB2-BD59-A6C34878D82A}">
                    <a16:rowId xmlns:a16="http://schemas.microsoft.com/office/drawing/2014/main" val="10001"/>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资源</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原材料</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组件</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代码</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构件</a:t>
                      </a:r>
                    </a:p>
                  </a:txBody>
                  <a:tcPr marL="121920" marR="121920" marT="60960" marB="60960" anchor="ctr"/>
                </a:tc>
                <a:extLst>
                  <a:ext uri="{0D108BD9-81ED-4DB2-BD59-A6C34878D82A}">
                    <a16:rowId xmlns:a16="http://schemas.microsoft.com/office/drawing/2014/main" val="10002"/>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工具</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机床</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设备</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开发工具（环境）</a:t>
                      </a:r>
                    </a:p>
                  </a:txBody>
                  <a:tcPr marL="121920" marR="121920" marT="60960" marB="60960" anchor="ctr"/>
                </a:tc>
                <a:extLst>
                  <a:ext uri="{0D108BD9-81ED-4DB2-BD59-A6C34878D82A}">
                    <a16:rowId xmlns:a16="http://schemas.microsoft.com/office/drawing/2014/main" val="10003"/>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质量</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检测</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评审</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软件测试</a:t>
                      </a:r>
                    </a:p>
                  </a:txBody>
                  <a:tcPr marL="121920" marR="121920" marT="60960" marB="60960" anchor="ctr"/>
                </a:tc>
                <a:extLst>
                  <a:ext uri="{0D108BD9-81ED-4DB2-BD59-A6C34878D82A}">
                    <a16:rowId xmlns:a16="http://schemas.microsoft.com/office/drawing/2014/main" val="10004"/>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交付</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运输</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培训</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上线</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培训</a:t>
                      </a:r>
                    </a:p>
                  </a:txBody>
                  <a:tcPr marL="121920" marR="121920" marT="60960" marB="60960" anchor="ctr"/>
                </a:tc>
                <a:extLst>
                  <a:ext uri="{0D108BD9-81ED-4DB2-BD59-A6C34878D82A}">
                    <a16:rowId xmlns:a16="http://schemas.microsoft.com/office/drawing/2014/main" val="10005"/>
                  </a:ext>
                </a:extLst>
              </a:tr>
              <a:tr h="602122">
                <a:tc>
                  <a:txBody>
                    <a:bodyPr/>
                    <a:lstStyle/>
                    <a:p>
                      <a:pPr algn="ctr"/>
                      <a:r>
                        <a:rPr lang="zh-CN" altLang="en-US" sz="2400" b="1" dirty="0">
                          <a:latin typeface="华文中宋" panose="02010600040101010101" pitchFamily="2" charset="-122"/>
                          <a:ea typeface="华文中宋" panose="02010600040101010101" pitchFamily="2" charset="-122"/>
                        </a:rPr>
                        <a:t>运维</a:t>
                      </a:r>
                    </a:p>
                  </a:txBody>
                  <a:tcPr marL="121920" marR="121920" marT="60960" marB="60960"/>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latin typeface="华文楷体" panose="02010600040101010101" pitchFamily="2" charset="-122"/>
                          <a:ea typeface="华文楷体" panose="02010600040101010101" pitchFamily="2" charset="-122"/>
                        </a:rPr>
                        <a:t>维修</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保养</a:t>
                      </a:r>
                    </a:p>
                  </a:txBody>
                  <a:tcPr marL="121920" marR="121920" marT="60960" marB="60960"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zh-CN" altLang="en-US" sz="2400" dirty="0">
                          <a:solidFill>
                            <a:srgbClr val="C00000"/>
                          </a:solidFill>
                          <a:latin typeface="华文楷体" panose="02010600040101010101" pitchFamily="2" charset="-122"/>
                          <a:ea typeface="华文楷体" panose="02010600040101010101" pitchFamily="2" charset="-122"/>
                        </a:rPr>
                        <a:t>补丁</a:t>
                      </a:r>
                      <a:r>
                        <a:rPr lang="en-US" altLang="zh-CN" sz="2400" dirty="0">
                          <a:solidFill>
                            <a:srgbClr val="C00000"/>
                          </a:solidFill>
                          <a:latin typeface="华文楷体" panose="02010600040101010101" pitchFamily="2" charset="-122"/>
                          <a:ea typeface="华文楷体" panose="02010600040101010101" pitchFamily="2" charset="-122"/>
                        </a:rPr>
                        <a:t>+</a:t>
                      </a:r>
                      <a:r>
                        <a:rPr lang="zh-CN" altLang="en-US" sz="2400" dirty="0">
                          <a:solidFill>
                            <a:srgbClr val="C00000"/>
                          </a:solidFill>
                          <a:latin typeface="华文楷体" panose="02010600040101010101" pitchFamily="2" charset="-122"/>
                          <a:ea typeface="华文楷体" panose="02010600040101010101" pitchFamily="2" charset="-122"/>
                        </a:rPr>
                        <a:t>升级</a:t>
                      </a:r>
                    </a:p>
                  </a:txBody>
                  <a:tcPr marL="121920" marR="121920" marT="60960" marB="60960" anchor="ctr"/>
                </a:tc>
                <a:extLst>
                  <a:ext uri="{0D108BD9-81ED-4DB2-BD59-A6C34878D82A}">
                    <a16:rowId xmlns:a16="http://schemas.microsoft.com/office/drawing/2014/main" val="10006"/>
                  </a:ext>
                </a:extLst>
              </a:tr>
            </a:tbl>
          </a:graphicData>
        </a:graphic>
      </p:graphicFrame>
      <p:sp>
        <p:nvSpPr>
          <p:cNvPr id="5" name="带形: 上凸弯 4"/>
          <p:cNvSpPr/>
          <p:nvPr/>
        </p:nvSpPr>
        <p:spPr>
          <a:xfrm>
            <a:off x="2291984" y="1621095"/>
            <a:ext cx="9458053" cy="511762"/>
          </a:xfrm>
          <a:prstGeom prst="ellipseRibbon2">
            <a:avLst/>
          </a:prstGeom>
          <a:solidFill>
            <a:srgbClr val="334353"/>
          </a:solidFill>
          <a:ln>
            <a:solidFill>
              <a:srgbClr val="3343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行业间模式映射分析</a:t>
            </a:r>
          </a:p>
        </p:txBody>
      </p:sp>
      <p:sp>
        <p:nvSpPr>
          <p:cNvPr id="9" name="内容占位符 8">
            <a:extLst>
              <a:ext uri="{FF2B5EF4-FFF2-40B4-BE49-F238E27FC236}">
                <a16:creationId xmlns:a16="http://schemas.microsoft.com/office/drawing/2014/main" id="{407976AE-B12C-4FDF-B468-118A088E559F}"/>
              </a:ext>
            </a:extLst>
          </p:cNvPr>
          <p:cNvSpPr>
            <a:spLocks noGrp="1"/>
          </p:cNvSpPr>
          <p:nvPr>
            <p:ph sz="quarter" idx="13"/>
          </p:nvPr>
        </p:nvSpPr>
        <p:spPr/>
        <p:txBody>
          <a:bodyPr/>
          <a:lstStyle/>
          <a:p>
            <a:endParaRPr lang="zh-CN" altLang="en-US"/>
          </a:p>
        </p:txBody>
      </p:sp>
      <p:sp>
        <p:nvSpPr>
          <p:cNvPr id="10" name="内容占位符 2">
            <a:extLst>
              <a:ext uri="{FF2B5EF4-FFF2-40B4-BE49-F238E27FC236}">
                <a16:creationId xmlns:a16="http://schemas.microsoft.com/office/drawing/2014/main" id="{7A018FE3-A64F-4D31-A402-E5951B3F0FE5}"/>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marR="0" lvl="0" indent="0" algn="just" defTabSz="914400" rtl="0" eaLnBrk="0" fontAlgn="base" latinLnBrk="0" hangingPunct="0">
              <a:lnSpc>
                <a:spcPts val="3200"/>
              </a:lnSpc>
              <a:spcBef>
                <a:spcPts val="1500"/>
              </a:spcBef>
              <a:spcAft>
                <a:spcPts val="1500"/>
              </a:spcAft>
              <a:buClr>
                <a:srgbClr val="993333"/>
              </a:buClr>
              <a:buSzTx/>
              <a:buFont typeface="+mj-ea"/>
              <a:buNone/>
              <a:tabLst/>
              <a:defRPr/>
            </a:pPr>
            <a:r>
              <a:rPr kumimoji="0" lang="en-US" altLang="zh-CN"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§1.2 </a:t>
            </a:r>
            <a:r>
              <a:rPr kumimoji="0" lang="zh-CN" altLang="en-US" sz="4000" b="1" i="0" u="none" strike="noStrike" kern="0" cap="none" spc="0" normalizeH="0" baseline="0" noProof="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rPr>
              <a:t>当前的软件设计</a:t>
            </a:r>
            <a:endParaRPr kumimoji="0" lang="zh-CN" altLang="en-US" sz="4000" b="1" i="0" u="none" strike="noStrike" kern="0" cap="none" spc="0" normalizeH="0" baseline="0" noProof="0" dirty="0">
              <a:ln>
                <a:noFill/>
              </a:ln>
              <a:solidFill>
                <a:srgbClr val="A61D38"/>
              </a:solidFill>
              <a:effectLst/>
              <a:uLnTx/>
              <a:uFillTx/>
              <a:latin typeface="黑体" panose="02010609060101010101" pitchFamily="49" charset="-122"/>
              <a:ea typeface="黑体" panose="02010609060101010101" pitchFamily="49" charset="-122"/>
              <a:cs typeface="Times New Roman" pitchFamily="18" charset="0"/>
            </a:endParaRPr>
          </a:p>
        </p:txBody>
      </p:sp>
    </p:spTree>
    <p:extLst>
      <p:ext uri="{BB962C8B-B14F-4D97-AF65-F5344CB8AC3E}">
        <p14:creationId xmlns:p14="http://schemas.microsoft.com/office/powerpoint/2010/main" val="1504834394"/>
      </p:ext>
    </p:extLst>
  </p:cSld>
  <p:clrMapOvr>
    <a:masterClrMapping/>
  </p:clrMapOvr>
  <p:transition>
    <p:fad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CD1FCBE7-06D5-481D-830C-3A482703D98D}"/>
              </a:ext>
            </a:extLst>
          </p:cNvPr>
          <p:cNvSpPr txBox="1">
            <a:spLocks noChangeArrowheads="1"/>
          </p:cNvSpPr>
          <p:nvPr/>
        </p:nvSpPr>
        <p:spPr>
          <a:xfrm>
            <a:off x="504056" y="926138"/>
            <a:ext cx="11064552" cy="552719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体系结构的设计选择对于软件的长远成功是至关重要的</a:t>
            </a:r>
          </a:p>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体系结构描述的不规范性</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习惯势力；</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传统的软件设计是开始于总体概念和代码的。</a:t>
            </a:r>
          </a:p>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体系结构的理论和工具</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解决软件复杂性和工程设计的必由之路。</a:t>
            </a:r>
          </a:p>
          <a:p>
            <a:pPr lvl="1" eaLnBrk="1" hangingPunct="1">
              <a:buFontTx/>
              <a:buNone/>
            </a:pPr>
            <a:endParaRPr lang="zh-CN" altLang="en-US" kern="0" dirty="0"/>
          </a:p>
        </p:txBody>
      </p:sp>
      <p:sp>
        <p:nvSpPr>
          <p:cNvPr id="8" name="内容占位符 2">
            <a:extLst>
              <a:ext uri="{FF2B5EF4-FFF2-40B4-BE49-F238E27FC236}">
                <a16:creationId xmlns:a16="http://schemas.microsoft.com/office/drawing/2014/main" id="{EFCB6958-95B1-4CFC-929C-87A433F4C5BD}"/>
              </a:ext>
            </a:extLst>
          </p:cNvPr>
          <p:cNvSpPr txBox="1">
            <a:spLocks/>
          </p:cNvSpPr>
          <p:nvPr/>
        </p:nvSpPr>
        <p:spPr>
          <a:xfrm>
            <a:off x="504056" y="258982"/>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a:t>§1.2 </a:t>
            </a:r>
            <a:r>
              <a:rPr lang="zh-CN" altLang="en-US" kern="0"/>
              <a:t>当前的软件设计</a:t>
            </a:r>
            <a:endParaRPr lang="zh-CN" altLang="en-US" kern="0" dirty="0"/>
          </a:p>
        </p:txBody>
      </p:sp>
    </p:spTree>
    <p:extLst>
      <p:ext uri="{BB962C8B-B14F-4D97-AF65-F5344CB8AC3E}">
        <p14:creationId xmlns:p14="http://schemas.microsoft.com/office/powerpoint/2010/main" val="3489073510"/>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t>§1.3 </a:t>
            </a:r>
            <a:r>
              <a:rPr lang="zh-CN" altLang="en-US" dirty="0"/>
              <a:t>软件设计的层次</a:t>
            </a:r>
          </a:p>
        </p:txBody>
      </p:sp>
      <p:sp>
        <p:nvSpPr>
          <p:cNvPr id="3" name="Rectangle 3"/>
          <p:cNvSpPr txBox="1">
            <a:spLocks noChangeArrowheads="1"/>
          </p:cNvSpPr>
          <p:nvPr/>
        </p:nvSpPr>
        <p:spPr>
          <a:xfrm>
            <a:off x="623392" y="926138"/>
            <a:ext cx="11233248" cy="574322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400" b="1" kern="0" dirty="0">
                <a:latin typeface="华文中宋" panose="02010600040101010101" pitchFamily="2" charset="-122"/>
                <a:ea typeface="华文中宋" panose="02010600040101010101" pitchFamily="2" charset="-122"/>
              </a:rPr>
              <a:t>层次划分是人们考虑并解决问题的方式方法</a:t>
            </a:r>
            <a:endParaRPr lang="en-US" altLang="zh-CN" sz="2400" b="1" kern="0" dirty="0">
              <a:latin typeface="华文中宋" panose="02010600040101010101" pitchFamily="2" charset="-122"/>
              <a:ea typeface="华文中宋" panose="02010600040101010101" pitchFamily="2" charset="-122"/>
            </a:endParaRP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网络层次、硬件层次、系统层次、数据库模式的层次、 </a:t>
            </a:r>
            <a:r>
              <a:rPr lang="en-US" altLang="zh-CN" sz="2000" kern="0" dirty="0">
                <a:latin typeface="华文中宋" panose="02010600040101010101" pitchFamily="2" charset="-122"/>
                <a:ea typeface="华文中宋" panose="02010600040101010101" pitchFamily="2" charset="-122"/>
              </a:rPr>
              <a:t>etc.</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每个层次的设计可单独进行；</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低层次级为了高层次级服务；</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每个层次都包括：</a:t>
            </a:r>
          </a:p>
          <a:p>
            <a:pPr lvl="2" eaLnBrk="1" hangingPunct="1"/>
            <a:r>
              <a:rPr lang="zh-CN" altLang="en-US" sz="2000" kern="0" dirty="0">
                <a:latin typeface="华文楷体" panose="02010600040101010101" pitchFamily="2" charset="-122"/>
                <a:ea typeface="华文楷体" panose="02010600040101010101" pitchFamily="2" charset="-122"/>
              </a:rPr>
              <a:t>构成系统的部件；</a:t>
            </a:r>
          </a:p>
          <a:p>
            <a:pPr lvl="2" eaLnBrk="1" hangingPunct="1"/>
            <a:r>
              <a:rPr lang="zh-CN" altLang="en-US" sz="2000" kern="0" dirty="0">
                <a:latin typeface="华文楷体" panose="02010600040101010101" pitchFamily="2" charset="-122"/>
                <a:ea typeface="华文楷体" panose="02010600040101010101" pitchFamily="2" charset="-122"/>
              </a:rPr>
              <a:t>部件合成系统的规则。</a:t>
            </a:r>
          </a:p>
          <a:p>
            <a:pPr eaLnBrk="1" hangingPunct="1">
              <a:lnSpc>
                <a:spcPct val="150000"/>
              </a:lnSpc>
              <a:buFont typeface="Wingdings" panose="05000000000000000000" pitchFamily="2" charset="2"/>
              <a:buChar char="n"/>
            </a:pPr>
            <a:r>
              <a:rPr lang="zh-CN" altLang="en-US" sz="2400" b="1" kern="0" dirty="0">
                <a:latin typeface="华文中宋" panose="02010600040101010101" pitchFamily="2" charset="-122"/>
                <a:ea typeface="华文中宋" panose="02010600040101010101" pitchFamily="2" charset="-122"/>
              </a:rPr>
              <a:t>软件设计的层次</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结构级；</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代码级；</a:t>
            </a:r>
          </a:p>
          <a:p>
            <a:pPr lvl="1" eaLnBrk="1" hangingPunct="1">
              <a:lnSpc>
                <a:spcPct val="10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执行级。</a:t>
            </a:r>
          </a:p>
        </p:txBody>
      </p:sp>
    </p:spTree>
    <p:extLst>
      <p:ext uri="{BB962C8B-B14F-4D97-AF65-F5344CB8AC3E}">
        <p14:creationId xmlns:p14="http://schemas.microsoft.com/office/powerpoint/2010/main" val="3859934051"/>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a:xfrm>
            <a:off x="530277" y="1268760"/>
            <a:ext cx="11376909" cy="5544616"/>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n"/>
            </a:pPr>
            <a:r>
              <a:rPr lang="zh-CN" altLang="en-US" sz="3200" b="1" kern="0" dirty="0"/>
              <a:t>什么是“工程”？</a:t>
            </a:r>
          </a:p>
          <a:p>
            <a:pPr lvl="1" eaLnBrk="1" hangingPunct="1">
              <a:buFontTx/>
              <a:buNone/>
            </a:pPr>
            <a:r>
              <a:rPr lang="zh-CN" altLang="en-US" kern="0" dirty="0">
                <a:latin typeface="华文中宋" panose="02010600040101010101" pitchFamily="2" charset="-122"/>
                <a:ea typeface="华文中宋" panose="02010600040101010101" pitchFamily="2" charset="-122"/>
              </a:rPr>
              <a:t>定义有很多，通常来说：</a:t>
            </a:r>
          </a:p>
          <a:p>
            <a:pPr lvl="1" eaLnBrk="1" hangingPunct="1">
              <a:buFontTx/>
              <a:buNone/>
            </a:pPr>
            <a:r>
              <a:rPr lang="zh-CN" altLang="en-US" kern="0" dirty="0">
                <a:latin typeface="华文中宋" panose="02010600040101010101" pitchFamily="2" charset="-122"/>
                <a:ea typeface="华文中宋" panose="02010600040101010101" pitchFamily="2" charset="-122"/>
              </a:rPr>
              <a:t>	用最少的代价解决问题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目的是处理实际的难题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以科学知识为手段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建造工具 </a:t>
            </a:r>
            <a:r>
              <a:rPr lang="en-US" altLang="zh-CN" kern="0" dirty="0">
                <a:latin typeface="华文中宋" panose="02010600040101010101" pitchFamily="2" charset="-122"/>
                <a:ea typeface="华文中宋" panose="02010600040101010101" pitchFamily="2" charset="-122"/>
              </a:rPr>
              <a:t>...</a:t>
            </a:r>
          </a:p>
          <a:p>
            <a:pPr lvl="1" eaLnBrk="1" hangingPunct="1">
              <a:buFontTx/>
              <a:buNone/>
            </a:pPr>
            <a:r>
              <a:rPr lang="en-US" altLang="zh-CN" kern="0" dirty="0">
                <a:latin typeface="华文中宋" panose="02010600040101010101" pitchFamily="2" charset="-122"/>
                <a:ea typeface="华文中宋" panose="02010600040101010101" pitchFamily="2" charset="-122"/>
              </a:rPr>
              <a:t>					... </a:t>
            </a:r>
            <a:r>
              <a:rPr lang="zh-CN" altLang="en-US" kern="0" dirty="0">
                <a:latin typeface="华文中宋" panose="02010600040101010101" pitchFamily="2" charset="-122"/>
                <a:ea typeface="华文中宋" panose="02010600040101010101" pitchFamily="2" charset="-122"/>
              </a:rPr>
              <a:t>服务于人类</a:t>
            </a:r>
            <a:endParaRPr lang="en-US" altLang="zh-CN" kern="0" dirty="0">
              <a:latin typeface="华文中宋" panose="02010600040101010101" pitchFamily="2" charset="-122"/>
              <a:ea typeface="华文中宋" panose="02010600040101010101" pitchFamily="2" charset="-122"/>
            </a:endParaRPr>
          </a:p>
          <a:p>
            <a:pPr lvl="1" eaLnBrk="1" hangingPunct="1">
              <a:buFontTx/>
              <a:buNone/>
            </a:pPr>
            <a:endParaRPr lang="zh-CN" altLang="en-US"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n"/>
            </a:pPr>
            <a:r>
              <a:rPr lang="zh-CN" altLang="en-US" sz="3200" b="1" kern="0" dirty="0"/>
              <a:t>目标：使普通人能做以前只有专家圣手才能做的事情</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8168" y="1052736"/>
            <a:ext cx="4536504"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内容占位符 2"/>
          <p:cNvSpPr>
            <a:spLocks noGrp="1"/>
          </p:cNvSpPr>
          <p:nvPr>
            <p:ph idx="10"/>
          </p:nvPr>
        </p:nvSpPr>
        <p:spPr>
          <a:xfrm>
            <a:off x="504056" y="258982"/>
            <a:ext cx="8616280" cy="667156"/>
          </a:xfrm>
        </p:spPr>
        <p:txBody>
          <a:bodyPr/>
          <a:lstStyle/>
          <a:p>
            <a:r>
              <a:rPr lang="en-US" altLang="zh-CN" dirty="0"/>
              <a:t>§1.4 </a:t>
            </a:r>
            <a:r>
              <a:rPr lang="zh-CN" altLang="en-US" dirty="0"/>
              <a:t>体系结构与软件的工程设计</a:t>
            </a:r>
          </a:p>
        </p:txBody>
      </p:sp>
      <p:sp>
        <p:nvSpPr>
          <p:cNvPr id="4" name="Rectangle 4"/>
          <p:cNvSpPr txBox="1">
            <a:spLocks noChangeArrowheads="1"/>
          </p:cNvSpPr>
          <p:nvPr/>
        </p:nvSpPr>
        <p:spPr>
          <a:xfrm>
            <a:off x="9264352" y="3825044"/>
            <a:ext cx="2448272" cy="497911"/>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kern="0" dirty="0">
                <a:latin typeface="华文中宋" panose="02010600040101010101" pitchFamily="2" charset="-122"/>
                <a:ea typeface="华文中宋" panose="02010600040101010101" pitchFamily="2" charset="-122"/>
              </a:rPr>
              <a:t>工程的进化</a:t>
            </a:r>
          </a:p>
        </p:txBody>
      </p:sp>
    </p:spTree>
    <p:extLst>
      <p:ext uri="{BB962C8B-B14F-4D97-AF65-F5344CB8AC3E}">
        <p14:creationId xmlns:p14="http://schemas.microsoft.com/office/powerpoint/2010/main" val="3067831457"/>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8616280" cy="667156"/>
          </a:xfrm>
        </p:spPr>
        <p:txBody>
          <a:bodyPr/>
          <a:lstStyle/>
          <a:p>
            <a:r>
              <a:rPr lang="en-US" altLang="zh-CN" dirty="0"/>
              <a:t>§1.4 </a:t>
            </a:r>
            <a:r>
              <a:rPr lang="zh-CN" altLang="en-US" dirty="0"/>
              <a:t>体系结构与软件的工程设计</a:t>
            </a:r>
          </a:p>
        </p:txBody>
      </p:sp>
      <p:sp>
        <p:nvSpPr>
          <p:cNvPr id="3" name="Rectangle 9"/>
          <p:cNvSpPr txBox="1">
            <a:spLocks noChangeArrowheads="1"/>
          </p:cNvSpPr>
          <p:nvPr/>
        </p:nvSpPr>
        <p:spPr>
          <a:xfrm>
            <a:off x="504056" y="1052736"/>
            <a:ext cx="11078344" cy="532859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00000"/>
              </a:lnSpc>
              <a:spcBef>
                <a:spcPts val="0"/>
              </a:spcBef>
              <a:spcAft>
                <a:spcPts val="0"/>
              </a:spcAft>
              <a:buFont typeface="Wingdings" panose="05000000000000000000" pitchFamily="2" charset="2"/>
              <a:buChar char="n"/>
            </a:pPr>
            <a:r>
              <a:rPr lang="zh-CN" altLang="en-US" sz="2800" b="1" kern="0" dirty="0">
                <a:latin typeface="华文中宋" panose="02010600040101010101" pitchFamily="2" charset="-122"/>
                <a:ea typeface="华文中宋" panose="02010600040101010101" pitchFamily="2" charset="-122"/>
              </a:rPr>
              <a:t>实现体系结构指导下的软件工程设计，关键就是要建立软件结构的分析和构造方法。</a:t>
            </a:r>
          </a:p>
          <a:p>
            <a:pPr marL="742929" lvl="2" indent="-342900" eaLnBrk="1" hangingPunct="1">
              <a:spcBef>
                <a:spcPts val="0"/>
              </a:spcBef>
              <a:spcAft>
                <a:spcPts val="0"/>
              </a:spcAft>
              <a:buFont typeface="Wingdings" panose="05000000000000000000" pitchFamily="2" charset="2"/>
              <a:buChar char="u"/>
            </a:pPr>
            <a:r>
              <a:rPr lang="zh-CN" altLang="en-US" sz="2400" kern="0" dirty="0">
                <a:latin typeface="华文中宋" panose="02010600040101010101" pitchFamily="2" charset="-122"/>
                <a:ea typeface="华文中宋" panose="02010600040101010101" pitchFamily="2" charset="-122"/>
              </a:rPr>
              <a:t>软件复用技术是范例</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部件的抽取</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识别部件之工作环境</a:t>
            </a:r>
          </a:p>
          <a:p>
            <a:pPr marL="742929" lvl="2" indent="-342900" eaLnBrk="1" hangingPunct="1">
              <a:spcBef>
                <a:spcPts val="0"/>
              </a:spcBef>
              <a:spcAft>
                <a:spcPts val="0"/>
              </a:spcAft>
              <a:buFont typeface="Wingdings" panose="05000000000000000000" pitchFamily="2" charset="2"/>
              <a:buChar char="u"/>
            </a:pPr>
            <a:r>
              <a:rPr lang="zh-CN" altLang="en-US" sz="2400" b="1" kern="0" dirty="0">
                <a:latin typeface="华文中宋" panose="02010600040101010101" pitchFamily="2" charset="-122"/>
                <a:ea typeface="华文中宋" panose="02010600040101010101" pitchFamily="2" charset="-122"/>
              </a:rPr>
              <a:t>软件复用就是具有特定性能的模式或部件在不同应用中的多次频繁使用。</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部件</a:t>
            </a:r>
          </a:p>
          <a:p>
            <a:pPr marL="1371556" lvl="4" indent="-457200" eaLnBrk="1" hangingPunct="1">
              <a:lnSpc>
                <a:spcPct val="150000"/>
              </a:lnSpc>
              <a:spcBef>
                <a:spcPts val="0"/>
              </a:spcBef>
              <a:spcAft>
                <a:spcPts val="0"/>
              </a:spcAft>
              <a:buFont typeface="+mj-lt"/>
              <a:buAutoNum type="arabicPeriod"/>
            </a:pPr>
            <a:r>
              <a:rPr lang="zh-CN" altLang="en-US" sz="2100" kern="0" dirty="0">
                <a:latin typeface="华文中宋" panose="02010600040101010101" pitchFamily="2" charset="-122"/>
                <a:ea typeface="华文中宋" panose="02010600040101010101" pitchFamily="2" charset="-122"/>
              </a:rPr>
              <a:t>模式</a:t>
            </a:r>
          </a:p>
          <a:p>
            <a:pPr marL="742929" lvl="2" indent="-342900" eaLnBrk="1" hangingPunct="1">
              <a:spcBef>
                <a:spcPts val="0"/>
              </a:spcBef>
              <a:spcAft>
                <a:spcPts val="0"/>
              </a:spcAft>
              <a:buFont typeface="Wingdings" panose="05000000000000000000" pitchFamily="2" charset="2"/>
              <a:buChar char="u"/>
            </a:pPr>
            <a:r>
              <a:rPr lang="zh-CN" altLang="en-US" sz="2400" b="1" kern="0" dirty="0">
                <a:latin typeface="华文中宋" panose="02010600040101010101" pitchFamily="2" charset="-122"/>
                <a:ea typeface="华文中宋" panose="02010600040101010101" pitchFamily="2" charset="-122"/>
              </a:rPr>
              <a:t>体系结构对于软件具有宏观的视角，但体系结构设计的问题包含了软件结构的各个层次。</a:t>
            </a:r>
          </a:p>
          <a:p>
            <a:pPr marL="742929" lvl="2" indent="-342900" eaLnBrk="1" hangingPunct="1">
              <a:spcBef>
                <a:spcPts val="0"/>
              </a:spcBef>
              <a:spcAft>
                <a:spcPts val="0"/>
              </a:spcAft>
              <a:buFont typeface="Wingdings" panose="05000000000000000000" pitchFamily="2" charset="2"/>
              <a:buChar char="u"/>
            </a:pPr>
            <a:r>
              <a:rPr lang="en-US" altLang="zh-CN" sz="2400" b="1" kern="0" dirty="0">
                <a:latin typeface="华文中宋" panose="02010600040101010101" pitchFamily="2" charset="-122"/>
                <a:ea typeface="华文中宋" panose="02010600040101010101" pitchFamily="2" charset="-122"/>
              </a:rPr>
              <a:t> </a:t>
            </a:r>
            <a:r>
              <a:rPr lang="zh-CN" altLang="en-US" sz="2400" b="1" kern="0" dirty="0">
                <a:latin typeface="华文中宋" panose="02010600040101010101" pitchFamily="2" charset="-122"/>
                <a:ea typeface="华文中宋" panose="02010600040101010101" pitchFamily="2" charset="-122"/>
              </a:rPr>
              <a:t>软件体系结构风格为大粒度的软件重用提供了</a:t>
            </a:r>
            <a:r>
              <a:rPr lang="zh-CN" altLang="en-US" sz="2800" b="1" kern="0" dirty="0">
                <a:solidFill>
                  <a:srgbClr val="C00000"/>
                </a:solidFill>
                <a:latin typeface="华文中宋" panose="02010600040101010101" pitchFamily="2" charset="-122"/>
                <a:ea typeface="华文中宋" panose="02010600040101010101" pitchFamily="2" charset="-122"/>
              </a:rPr>
              <a:t>机会</a:t>
            </a:r>
            <a:r>
              <a:rPr lang="zh-CN" altLang="en-US" sz="2800" b="1" kern="0" dirty="0">
                <a:latin typeface="华文中宋" panose="02010600040101010101" pitchFamily="2" charset="-122"/>
                <a:ea typeface="华文中宋" panose="02010600040101010101" pitchFamily="2" charset="-122"/>
              </a:rPr>
              <a:t>。</a:t>
            </a:r>
          </a:p>
        </p:txBody>
      </p:sp>
    </p:spTree>
    <p:extLst>
      <p:ext uri="{BB962C8B-B14F-4D97-AF65-F5344CB8AC3E}">
        <p14:creationId xmlns:p14="http://schemas.microsoft.com/office/powerpoint/2010/main" val="3891105275"/>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nchorCtr="1"/>
          <a:lstStyle/>
          <a:p>
            <a:pPr eaLnBrk="1" hangingPunct="1">
              <a:defRPr/>
            </a:pPr>
            <a:r>
              <a:rPr lang="en-US" altLang="zh-CN" dirty="0">
                <a:effectLst>
                  <a:outerShdw blurRad="38100" dist="38100" dir="2700000" algn="tl">
                    <a:srgbClr val="000000">
                      <a:alpha val="43137"/>
                    </a:srgbClr>
                  </a:outerShdw>
                </a:effectLst>
              </a:rPr>
              <a:t>   </a:t>
            </a:r>
            <a:endParaRPr lang="zh-CN" altLang="en-US" dirty="0">
              <a:effectLst>
                <a:outerShdw blurRad="38100" dist="38100" dir="2700000" algn="tl">
                  <a:srgbClr val="000000">
                    <a:alpha val="43137"/>
                  </a:srgbClr>
                </a:outerShdw>
              </a:effectLst>
            </a:endParaRPr>
          </a:p>
        </p:txBody>
      </p:sp>
      <p:sp>
        <p:nvSpPr>
          <p:cNvPr id="29699" name="Rectangle 3"/>
          <p:cNvSpPr>
            <a:spLocks noGrp="1" noChangeArrowheads="1"/>
          </p:cNvSpPr>
          <p:nvPr>
            <p:ph type="body" idx="4294967295"/>
          </p:nvPr>
        </p:nvSpPr>
        <p:spPr>
          <a:xfrm>
            <a:off x="1981200" y="5949951"/>
            <a:ext cx="8229600" cy="638175"/>
          </a:xfrm>
        </p:spPr>
        <p:txBody>
          <a:bodyPr/>
          <a:lstStyle/>
          <a:p>
            <a:pPr eaLnBrk="1" hangingPunct="1">
              <a:lnSpc>
                <a:spcPct val="80000"/>
              </a:lnSpc>
              <a:defRPr/>
            </a:pPr>
            <a:r>
              <a:rPr lang="en-US" altLang="zh-CN" sz="1800">
                <a:effectLst>
                  <a:outerShdw blurRad="38100" dist="38100" dir="2700000" algn="tl">
                    <a:srgbClr val="000000">
                      <a:alpha val="43137"/>
                    </a:srgbClr>
                  </a:outerShdw>
                </a:effectLst>
              </a:rPr>
              <a:t>Guide to the Software Engineering Body of Knowledge (SWEBOK)</a:t>
            </a:r>
            <a:br>
              <a:rPr lang="en-US" altLang="zh-CN" sz="1800">
                <a:effectLst>
                  <a:outerShdw blurRad="38100" dist="38100" dir="2700000" algn="tl">
                    <a:srgbClr val="000000">
                      <a:alpha val="43137"/>
                    </a:srgbClr>
                  </a:outerShdw>
                </a:effectLst>
              </a:rPr>
            </a:br>
            <a:r>
              <a:rPr lang="en-US" altLang="zh-CN" sz="1800">
                <a:effectLst>
                  <a:outerShdw blurRad="38100" dist="38100" dir="2700000" algn="tl">
                    <a:srgbClr val="000000">
                      <a:alpha val="43137"/>
                    </a:srgbClr>
                  </a:outerShdw>
                </a:effectLst>
              </a:rPr>
              <a:t>from </a:t>
            </a:r>
            <a:r>
              <a:rPr lang="en-US" altLang="zh-CN" sz="1800">
                <a:effectLst>
                  <a:outerShdw blurRad="38100" dist="38100" dir="2700000" algn="tl">
                    <a:srgbClr val="000000">
                      <a:alpha val="43137"/>
                    </a:srgbClr>
                  </a:outerShdw>
                </a:effectLst>
                <a:hlinkClick r:id="rId3"/>
              </a:rPr>
              <a:t>http://www.swebok.org/</a:t>
            </a:r>
            <a:r>
              <a:rPr lang="en-US" altLang="zh-CN" sz="1800">
                <a:effectLst>
                  <a:outerShdw blurRad="38100" dist="38100" dir="2700000" algn="tl">
                    <a:srgbClr val="000000">
                      <a:alpha val="43137"/>
                    </a:srgbClr>
                  </a:outerShdw>
                </a:effectLst>
              </a:rPr>
              <a:t>  © IEEE</a:t>
            </a:r>
          </a:p>
          <a:p>
            <a:pPr eaLnBrk="1" hangingPunct="1">
              <a:lnSpc>
                <a:spcPct val="80000"/>
              </a:lnSpc>
              <a:defRPr/>
            </a:pPr>
            <a:endParaRPr lang="zh-CN" altLang="en-US" sz="1800">
              <a:effectLst>
                <a:outerShdw blurRad="38100" dist="38100" dir="2700000" algn="tl">
                  <a:srgbClr val="000000">
                    <a:alpha val="43137"/>
                  </a:srgbClr>
                </a:outerShdw>
              </a:effectLst>
            </a:endParaRPr>
          </a:p>
        </p:txBody>
      </p:sp>
      <p:pic>
        <p:nvPicPr>
          <p:cNvPr id="6554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7825" y="1482726"/>
            <a:ext cx="88963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1" name="Rectangle 5"/>
          <p:cNvSpPr>
            <a:spLocks noChangeArrowheads="1"/>
          </p:cNvSpPr>
          <p:nvPr/>
        </p:nvSpPr>
        <p:spPr bwMode="auto">
          <a:xfrm>
            <a:off x="2495550" y="1989139"/>
            <a:ext cx="863600" cy="3240087"/>
          </a:xfrm>
          <a:prstGeom prst="rect">
            <a:avLst/>
          </a:prstGeom>
          <a:noFill/>
          <a:ln w="28575">
            <a:solidFill>
              <a:srgbClr val="FF0000"/>
            </a:solidFill>
            <a:miter lim="800000"/>
            <a:headEnd/>
            <a:tailEnd/>
          </a:ln>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pic>
        <p:nvPicPr>
          <p:cNvPr id="29702"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37025" y="0"/>
            <a:ext cx="3917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3" name="Line 7"/>
          <p:cNvSpPr>
            <a:spLocks noChangeShapeType="1"/>
          </p:cNvSpPr>
          <p:nvPr/>
        </p:nvSpPr>
        <p:spPr bwMode="auto">
          <a:xfrm>
            <a:off x="5448301" y="3789363"/>
            <a:ext cx="1439863"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29704"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24001" y="1"/>
            <a:ext cx="5853113"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5" name="Line 9"/>
          <p:cNvSpPr>
            <a:spLocks noChangeShapeType="1"/>
          </p:cNvSpPr>
          <p:nvPr/>
        </p:nvSpPr>
        <p:spPr bwMode="auto">
          <a:xfrm>
            <a:off x="3071814" y="5589588"/>
            <a:ext cx="1296987"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10"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247188" y="30235"/>
            <a:ext cx="2927350" cy="646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4457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wheel(4)">
                                      <p:cBhvr>
                                        <p:cTn id="7" dur="1000"/>
                                        <p:tgtEl>
                                          <p:spTgt spid="29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4" presetClass="entr" presetSubtype="0" accel="100000" fill="hold" nodeType="clickEffect">
                                  <p:stCondLst>
                                    <p:cond delay="0"/>
                                  </p:stCondLst>
                                  <p:childTnLst>
                                    <p:set>
                                      <p:cBhvr>
                                        <p:cTn id="11" dur="1" fill="hold">
                                          <p:stCondLst>
                                            <p:cond delay="0"/>
                                          </p:stCondLst>
                                        </p:cTn>
                                        <p:tgtEl>
                                          <p:spTgt spid="29702"/>
                                        </p:tgtEl>
                                        <p:attrNameLst>
                                          <p:attrName>style.visibility</p:attrName>
                                        </p:attrNameLst>
                                      </p:cBhvr>
                                      <p:to>
                                        <p:strVal val="visible"/>
                                      </p:to>
                                    </p:set>
                                    <p:anim calcmode="lin" valueType="num">
                                      <p:cBhvr>
                                        <p:cTn id="12" dur="500" fill="hold"/>
                                        <p:tgtEl>
                                          <p:spTgt spid="29702"/>
                                        </p:tgtEl>
                                        <p:attrNameLst>
                                          <p:attrName>ppt_w</p:attrName>
                                        </p:attrNameLst>
                                      </p:cBhvr>
                                      <p:tavLst>
                                        <p:tav tm="0">
                                          <p:val>
                                            <p:strVal val="#ppt_w*0.05"/>
                                          </p:val>
                                        </p:tav>
                                        <p:tav tm="100000">
                                          <p:val>
                                            <p:strVal val="#ppt_w"/>
                                          </p:val>
                                        </p:tav>
                                      </p:tavLst>
                                    </p:anim>
                                    <p:anim calcmode="lin" valueType="num">
                                      <p:cBhvr>
                                        <p:cTn id="13" dur="500" fill="hold"/>
                                        <p:tgtEl>
                                          <p:spTgt spid="29702"/>
                                        </p:tgtEl>
                                        <p:attrNameLst>
                                          <p:attrName>ppt_h</p:attrName>
                                        </p:attrNameLst>
                                      </p:cBhvr>
                                      <p:tavLst>
                                        <p:tav tm="0">
                                          <p:val>
                                            <p:strVal val="#ppt_h"/>
                                          </p:val>
                                        </p:tav>
                                        <p:tav tm="100000">
                                          <p:val>
                                            <p:strVal val="#ppt_h"/>
                                          </p:val>
                                        </p:tav>
                                      </p:tavLst>
                                    </p:anim>
                                    <p:anim calcmode="lin" valueType="num">
                                      <p:cBhvr>
                                        <p:cTn id="14" dur="500" fill="hold"/>
                                        <p:tgtEl>
                                          <p:spTgt spid="29702"/>
                                        </p:tgtEl>
                                        <p:attrNameLst>
                                          <p:attrName>ppt_x</p:attrName>
                                        </p:attrNameLst>
                                      </p:cBhvr>
                                      <p:tavLst>
                                        <p:tav tm="0">
                                          <p:val>
                                            <p:strVal val="#ppt_x-.2"/>
                                          </p:val>
                                        </p:tav>
                                        <p:tav tm="100000">
                                          <p:val>
                                            <p:strVal val="#ppt_x"/>
                                          </p:val>
                                        </p:tav>
                                      </p:tavLst>
                                    </p:anim>
                                    <p:anim calcmode="lin" valueType="num">
                                      <p:cBhvr>
                                        <p:cTn id="15" dur="500" fill="hold"/>
                                        <p:tgtEl>
                                          <p:spTgt spid="29702"/>
                                        </p:tgtEl>
                                        <p:attrNameLst>
                                          <p:attrName>ppt_y</p:attrName>
                                        </p:attrNameLst>
                                      </p:cBhvr>
                                      <p:tavLst>
                                        <p:tav tm="0">
                                          <p:val>
                                            <p:strVal val="#ppt_y"/>
                                          </p:val>
                                        </p:tav>
                                        <p:tav tm="100000">
                                          <p:val>
                                            <p:strVal val="#ppt_y"/>
                                          </p:val>
                                        </p:tav>
                                      </p:tavLst>
                                    </p:anim>
                                    <p:animEffect transition="in" filter="fade">
                                      <p:cBhvr>
                                        <p:cTn id="16" dur="500"/>
                                        <p:tgtEl>
                                          <p:spTgt spid="2970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9703"/>
                                        </p:tgtEl>
                                        <p:attrNameLst>
                                          <p:attrName>style.visibility</p:attrName>
                                        </p:attrNameLst>
                                      </p:cBhvr>
                                      <p:to>
                                        <p:strVal val="visible"/>
                                      </p:to>
                                    </p:set>
                                    <p:animEffect transition="in" filter="wipe(left)">
                                      <p:cBhvr>
                                        <p:cTn id="20" dur="500"/>
                                        <p:tgtEl>
                                          <p:spTgt spid="297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63" presetClass="path" presetSubtype="0" accel="50000" decel="50000" fill="hold" nodeType="clickEffect">
                                  <p:stCondLst>
                                    <p:cond delay="0"/>
                                  </p:stCondLst>
                                  <p:childTnLst>
                                    <p:animMotion origin="layout" path="M 0.0 0.0  L 0.25 0.0  E" pathEditMode="relative" ptsTypes="">
                                      <p:cBhvr>
                                        <p:cTn id="24" dur="500" fill="hold"/>
                                        <p:tgtEl>
                                          <p:spTgt spid="29702"/>
                                        </p:tgtEl>
                                        <p:attrNameLst>
                                          <p:attrName>ppt_x</p:attrName>
                                          <p:attrName>ppt_y</p:attrName>
                                        </p:attrNameLst>
                                      </p:cBhvr>
                                    </p:animMotion>
                                  </p:childTnLst>
                                </p:cTn>
                              </p:par>
                              <p:par>
                                <p:cTn id="25" presetID="63" presetClass="path" presetSubtype="0" accel="50000" decel="50000" fill="hold" nodeType="withEffect">
                                  <p:stCondLst>
                                    <p:cond delay="0"/>
                                  </p:stCondLst>
                                  <p:childTnLst>
                                    <p:animMotion origin="layout" path="M 0.0 0.0  L 0.25 0.0  E" pathEditMode="relative" ptsTypes="">
                                      <p:cBhvr>
                                        <p:cTn id="26" dur="500" fill="hold"/>
                                        <p:tgtEl>
                                          <p:spTgt spid="29703"/>
                                        </p:tgtEl>
                                        <p:attrNameLst>
                                          <p:attrName>ppt_x</p:attrName>
                                          <p:attrName>ppt_y</p:attrName>
                                        </p:attrNameLst>
                                      </p:cBhvr>
                                    </p:animMotion>
                                  </p:childTnLst>
                                </p:cTn>
                              </p:par>
                              <p:par>
                                <p:cTn id="27" presetID="12" presetClass="entr" presetSubtype="8" fill="hold" nodeType="withEffect">
                                  <p:stCondLst>
                                    <p:cond delay="0"/>
                                  </p:stCondLst>
                                  <p:childTnLst>
                                    <p:set>
                                      <p:cBhvr>
                                        <p:cTn id="28" dur="1" fill="hold">
                                          <p:stCondLst>
                                            <p:cond delay="0"/>
                                          </p:stCondLst>
                                        </p:cTn>
                                        <p:tgtEl>
                                          <p:spTgt spid="29704"/>
                                        </p:tgtEl>
                                        <p:attrNameLst>
                                          <p:attrName>style.visibility</p:attrName>
                                        </p:attrNameLst>
                                      </p:cBhvr>
                                      <p:to>
                                        <p:strVal val="visible"/>
                                      </p:to>
                                    </p:set>
                                    <p:animEffect transition="in" filter="slide(fromLeft)">
                                      <p:cBhvr>
                                        <p:cTn id="29" dur="500"/>
                                        <p:tgtEl>
                                          <p:spTgt spid="297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9705"/>
                                        </p:tgtEl>
                                        <p:attrNameLst>
                                          <p:attrName>style.visibility</p:attrName>
                                        </p:attrNameLst>
                                      </p:cBhvr>
                                      <p:to>
                                        <p:strVal val="visible"/>
                                      </p:to>
                                    </p:set>
                                    <p:animEffect transition="in" filter="wipe(left)">
                                      <p:cBhvr>
                                        <p:cTn id="33" dur="500"/>
                                        <p:tgtEl>
                                          <p:spTgt spid="2970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2"/>
          <p:cNvSpPr>
            <a:spLocks noGrp="1"/>
          </p:cNvSpPr>
          <p:nvPr>
            <p:ph idx="10"/>
          </p:nvPr>
        </p:nvSpPr>
        <p:spPr>
          <a:xfrm>
            <a:off x="504056" y="258982"/>
            <a:ext cx="8616280" cy="667156"/>
          </a:xfrm>
        </p:spPr>
        <p:txBody>
          <a:bodyPr/>
          <a:lstStyle/>
          <a:p>
            <a:r>
              <a:rPr lang="en-US" altLang="zh-CN" dirty="0"/>
              <a:t>§1.5 </a:t>
            </a:r>
            <a:r>
              <a:rPr lang="zh-CN" altLang="en-US" dirty="0"/>
              <a:t>软件体系结构的知识体系</a:t>
            </a:r>
          </a:p>
        </p:txBody>
      </p:sp>
      <p:sp>
        <p:nvSpPr>
          <p:cNvPr id="5" name="Rectangle 3"/>
          <p:cNvSpPr txBox="1">
            <a:spLocks noChangeArrowheads="1"/>
          </p:cNvSpPr>
          <p:nvPr/>
        </p:nvSpPr>
        <p:spPr>
          <a:xfrm>
            <a:off x="623392" y="926138"/>
            <a:ext cx="11305256" cy="567121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软件的体系结构应该是一个关于软件构成方面的具有层次性的知识体系。</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宏观的软件层次（高、中、低）</a:t>
            </a:r>
          </a:p>
          <a:p>
            <a:pPr lvl="1" eaLnBrk="1" hangingPunct="1">
              <a:lnSpc>
                <a:spcPct val="150000"/>
              </a:lnSpc>
              <a:buFont typeface="Wingdings" panose="05000000000000000000" pitchFamily="2" charset="2"/>
              <a:buChar char="u"/>
            </a:pPr>
            <a:r>
              <a:rPr lang="zh-CN" altLang="en-US" sz="2800" kern="0" dirty="0">
                <a:latin typeface="华文中宋" panose="02010600040101010101" pitchFamily="2" charset="-122"/>
                <a:ea typeface="华文中宋" panose="02010600040101010101" pitchFamily="2" charset="-122"/>
              </a:rPr>
              <a:t>软件的硬件层、基础控制描述层、资源及管理调度层、系统结构模式层、领域应用层</a:t>
            </a:r>
          </a:p>
          <a:p>
            <a:pPr eaLnBrk="1" hangingPunct="1">
              <a:lnSpc>
                <a:spcPct val="150000"/>
              </a:lnSpc>
              <a:buFont typeface="Wingdings" panose="05000000000000000000" pitchFamily="2" charset="2"/>
              <a:buChar char="n"/>
            </a:pPr>
            <a:r>
              <a:rPr lang="zh-CN" altLang="en-US" sz="3200" kern="0" dirty="0">
                <a:latin typeface="华文中宋" panose="02010600040101010101" pitchFamily="2" charset="-122"/>
                <a:ea typeface="华文中宋" panose="02010600040101010101" pitchFamily="2" charset="-122"/>
              </a:rPr>
              <a:t>软件体系结构的概念不仅是几十年软件发展的反映，也是现时各类软件构成的实现</a:t>
            </a:r>
            <a:r>
              <a:rPr lang="zh-CN" altLang="en-US" kern="0" dirty="0">
                <a:latin typeface="华文中宋" panose="02010600040101010101" pitchFamily="2" charset="-122"/>
                <a:ea typeface="华文中宋" panose="02010600040101010101" pitchFamily="2" charset="-122"/>
              </a:rPr>
              <a:t>。</a:t>
            </a:r>
          </a:p>
          <a:p>
            <a:pPr lvl="1" eaLnBrk="1" hangingPunct="1"/>
            <a:endParaRPr lang="zh-CN" altLang="en-US" kern="0" dirty="0"/>
          </a:p>
        </p:txBody>
      </p:sp>
      <p:sp>
        <p:nvSpPr>
          <p:cNvPr id="7" name="AutoShape 5"/>
          <p:cNvSpPr>
            <a:spLocks noChangeArrowheads="1"/>
          </p:cNvSpPr>
          <p:nvPr/>
        </p:nvSpPr>
        <p:spPr bwMode="auto">
          <a:xfrm>
            <a:off x="1559496" y="4607417"/>
            <a:ext cx="8856984" cy="45719"/>
          </a:xfrm>
          <a:prstGeom prst="rightArrow">
            <a:avLst>
              <a:gd name="adj1" fmla="val 50000"/>
              <a:gd name="adj2" fmla="val 1491304"/>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endParaRPr lang="zh-CN" altLang="en-US" sz="1800">
              <a:latin typeface="Verdana" panose="020B0604030504040204" pitchFamily="34" charset="0"/>
            </a:endParaRPr>
          </a:p>
        </p:txBody>
      </p:sp>
      <p:sp>
        <p:nvSpPr>
          <p:cNvPr id="8" name="Rectangle 6"/>
          <p:cNvSpPr>
            <a:spLocks noChangeArrowheads="1"/>
          </p:cNvSpPr>
          <p:nvPr/>
        </p:nvSpPr>
        <p:spPr bwMode="auto">
          <a:xfrm>
            <a:off x="10535816" y="3985855"/>
            <a:ext cx="914400" cy="1015380"/>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接近</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应用</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问题</a:t>
            </a:r>
          </a:p>
        </p:txBody>
      </p:sp>
      <p:sp>
        <p:nvSpPr>
          <p:cNvPr id="9" name="AutoShape 7"/>
          <p:cNvSpPr>
            <a:spLocks noChangeArrowheads="1"/>
          </p:cNvSpPr>
          <p:nvPr/>
        </p:nvSpPr>
        <p:spPr bwMode="auto">
          <a:xfrm flipV="1">
            <a:off x="941620" y="3959345"/>
            <a:ext cx="8754780" cy="45719"/>
          </a:xfrm>
          <a:prstGeom prst="leftArrow">
            <a:avLst>
              <a:gd name="adj1" fmla="val 50000"/>
              <a:gd name="adj2" fmla="val 1355435"/>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endParaRPr lang="zh-CN" altLang="en-US" sz="1800">
              <a:latin typeface="Verdana" panose="020B0604030504040204" pitchFamily="34" charset="0"/>
            </a:endParaRPr>
          </a:p>
        </p:txBody>
      </p:sp>
      <p:sp>
        <p:nvSpPr>
          <p:cNvPr id="10" name="Rectangle 8"/>
          <p:cNvSpPr>
            <a:spLocks noChangeArrowheads="1"/>
          </p:cNvSpPr>
          <p:nvPr/>
        </p:nvSpPr>
        <p:spPr bwMode="auto">
          <a:xfrm>
            <a:off x="90512" y="3717032"/>
            <a:ext cx="827088" cy="1109216"/>
          </a:xfrm>
          <a:prstGeom prst="rect">
            <a:avLst/>
          </a:prstGeom>
          <a:solidFill>
            <a:schemeClr val="accent1"/>
          </a:solidFill>
          <a:ln w="9525">
            <a:solidFill>
              <a:schemeClr val="tx1"/>
            </a:solidFill>
            <a:miter lim="800000"/>
            <a:headEnd/>
            <a:tailEnd/>
          </a:ln>
        </p:spPr>
        <p:txBody>
          <a:bodyPr wrap="none" anchor="ct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接近</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计算机</a:t>
            </a:r>
          </a:p>
          <a:p>
            <a:pPr algn="ctr" eaLnBrk="1" hangingPunct="1">
              <a:spcBef>
                <a:spcPct val="0"/>
              </a:spcBef>
              <a:buFontTx/>
              <a:buNone/>
            </a:pPr>
            <a:r>
              <a:rPr lang="zh-CN" altLang="en-US" sz="1800" b="1" dirty="0">
                <a:solidFill>
                  <a:srgbClr val="C00000"/>
                </a:solidFill>
                <a:latin typeface="华文中宋" panose="02010600040101010101" pitchFamily="2" charset="-122"/>
                <a:ea typeface="华文中宋" panose="02010600040101010101" pitchFamily="2" charset="-122"/>
              </a:rPr>
              <a:t>硬件</a:t>
            </a:r>
          </a:p>
        </p:txBody>
      </p:sp>
    </p:spTree>
    <p:extLst>
      <p:ext uri="{BB962C8B-B14F-4D97-AF65-F5344CB8AC3E}">
        <p14:creationId xmlns:p14="http://schemas.microsoft.com/office/powerpoint/2010/main" val="286800385"/>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504056" y="908720"/>
            <a:ext cx="11496600" cy="583264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zh-CN" altLang="en-US" sz="2400" b="1" kern="0" dirty="0">
                <a:latin typeface="华文中宋" panose="02010600040101010101" pitchFamily="2" charset="-122"/>
                <a:ea typeface="华文中宋" panose="02010600040101010101" pitchFamily="2" charset="-122"/>
              </a:rPr>
              <a:t>体系结构是指整个系统构成的基本和主体形态。</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体系结构成为建立和考察系统的总体指导或基本出发点</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体系结构对一个应用系统的生命周期有着非常重要的影响</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软件的复杂性打破了以往硬件与软件的平衡，</a:t>
            </a:r>
            <a:r>
              <a:rPr lang="en-US" altLang="zh-CN" sz="2000" kern="0" dirty="0">
                <a:latin typeface="华文中宋" panose="02010600040101010101" pitchFamily="2" charset="-122"/>
                <a:ea typeface="华文中宋" panose="02010600040101010101" pitchFamily="2" charset="-122"/>
              </a:rPr>
              <a:t>SA</a:t>
            </a:r>
            <a:r>
              <a:rPr lang="zh-CN" altLang="en-US" sz="2000" kern="0" dirty="0">
                <a:latin typeface="华文中宋" panose="02010600040101010101" pitchFamily="2" charset="-122"/>
                <a:ea typeface="华文中宋" panose="02010600040101010101" pitchFamily="2" charset="-122"/>
              </a:rPr>
              <a:t>被提出了</a:t>
            </a:r>
          </a:p>
          <a:p>
            <a:pPr eaLnBrk="1" hangingPunct="1">
              <a:lnSpc>
                <a:spcPct val="150000"/>
              </a:lnSpc>
              <a:buFont typeface="Wingdings" panose="05000000000000000000" pitchFamily="2" charset="2"/>
              <a:buChar char="n"/>
            </a:pPr>
            <a:r>
              <a:rPr lang="zh-CN" altLang="en-US" sz="2400" b="1" kern="0" dirty="0">
                <a:latin typeface="华文中宋" panose="02010600040101010101" pitchFamily="2" charset="-122"/>
                <a:ea typeface="华文中宋" panose="02010600040101010101" pitchFamily="2" charset="-122"/>
              </a:rPr>
              <a:t>软件体系结构是软件在设计构成上的基本、可供设计选择的形态和总体结构。</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软件设计中可供选择的结构形态</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每个结构概念都传达了一些信息</a:t>
            </a:r>
          </a:p>
          <a:p>
            <a:pPr lvl="1" eaLnBrk="1" hangingPunct="1">
              <a:lnSpc>
                <a:spcPct val="150000"/>
              </a:lnSpc>
              <a:buFont typeface="Wingdings" panose="05000000000000000000" pitchFamily="2" charset="2"/>
              <a:buChar char="u"/>
            </a:pPr>
            <a:r>
              <a:rPr lang="zh-CN" altLang="en-US" sz="2000" kern="0" dirty="0">
                <a:latin typeface="华文中宋" panose="02010600040101010101" pitchFamily="2" charset="-122"/>
                <a:ea typeface="华文中宋" panose="02010600040101010101" pitchFamily="2" charset="-122"/>
              </a:rPr>
              <a:t>有关领域愈是成熟和发展，人们对结构的认识也就愈加深刻</a:t>
            </a:r>
          </a:p>
          <a:p>
            <a:pPr lvl="1" eaLnBrk="1" hangingPunct="1">
              <a:lnSpc>
                <a:spcPct val="150000"/>
              </a:lnSpc>
              <a:buFont typeface="Wingdings" panose="05000000000000000000" pitchFamily="2" charset="2"/>
              <a:buChar char="u"/>
            </a:pPr>
            <a:r>
              <a:rPr lang="en-US" altLang="zh-CN" sz="2000" kern="0" dirty="0">
                <a:latin typeface="华文中宋" panose="02010600040101010101" pitchFamily="2" charset="-122"/>
                <a:ea typeface="华文中宋" panose="02010600040101010101" pitchFamily="2" charset="-122"/>
              </a:rPr>
              <a:t>SA</a:t>
            </a:r>
            <a:r>
              <a:rPr lang="zh-CN" altLang="en-US" sz="2000" kern="0" dirty="0">
                <a:latin typeface="华文中宋" panose="02010600040101010101" pitchFamily="2" charset="-122"/>
                <a:ea typeface="华文中宋" panose="02010600040101010101" pitchFamily="2" charset="-122"/>
              </a:rPr>
              <a:t>概念的提出和应用，说明了软件设计技术在高层次上的发展并走向成熟</a:t>
            </a:r>
          </a:p>
        </p:txBody>
      </p:sp>
    </p:spTree>
    <p:extLst>
      <p:ext uri="{BB962C8B-B14F-4D97-AF65-F5344CB8AC3E}">
        <p14:creationId xmlns:p14="http://schemas.microsoft.com/office/powerpoint/2010/main" val="2163747458"/>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a:xfrm>
            <a:off x="504056" y="258982"/>
            <a:ext cx="7320136" cy="667156"/>
          </a:xfrm>
        </p:spPr>
        <p:txBody>
          <a:bodyPr/>
          <a:lstStyle/>
          <a:p>
            <a:r>
              <a:rPr lang="en-US" altLang="zh-CN" dirty="0">
                <a:latin typeface="+mn-lt"/>
              </a:rPr>
              <a:t>Homework 2</a:t>
            </a:r>
            <a:r>
              <a:rPr lang="zh-CN" altLang="en-US" dirty="0">
                <a:latin typeface="+mn-lt"/>
              </a:rPr>
              <a:t>：</a:t>
            </a:r>
            <a:r>
              <a:rPr lang="en-US" altLang="zh-CN" dirty="0">
                <a:latin typeface="+mn-lt"/>
              </a:rPr>
              <a:t>Reading</a:t>
            </a:r>
            <a:endParaRPr lang="zh-CN" altLang="en-US" dirty="0">
              <a:latin typeface="+mn-lt"/>
            </a:endParaRPr>
          </a:p>
        </p:txBody>
      </p:sp>
      <p:sp>
        <p:nvSpPr>
          <p:cNvPr id="3" name="Rectangle 3"/>
          <p:cNvSpPr txBox="1">
            <a:spLocks noChangeArrowheads="1"/>
          </p:cNvSpPr>
          <p:nvPr/>
        </p:nvSpPr>
        <p:spPr>
          <a:xfrm>
            <a:off x="597239" y="1197348"/>
            <a:ext cx="11184749" cy="4525962"/>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just">
              <a:lnSpc>
                <a:spcPts val="3200"/>
              </a:lnSpc>
              <a:spcBef>
                <a:spcPts val="1500"/>
              </a:spcBef>
              <a:spcAft>
                <a:spcPts val="1500"/>
              </a:spcAft>
              <a:buFont typeface="Wingdings" panose="05000000000000000000" pitchFamily="2" charset="2"/>
              <a:buChar char="n"/>
            </a:pPr>
            <a:r>
              <a:rPr lang="zh-CN" altLang="en-US" sz="3200" b="1" dirty="0">
                <a:latin typeface="华文中宋" panose="02010600040101010101" pitchFamily="2" charset="-122"/>
                <a:ea typeface="华文中宋" panose="02010600040101010101" pitchFamily="2" charset="-122"/>
                <a:cs typeface="Times New Roman" pitchFamily="18" charset="0"/>
              </a:rPr>
              <a:t>软件架构师应该知道的</a:t>
            </a:r>
            <a:r>
              <a:rPr lang="en-US" altLang="zh-CN" sz="3200" b="1" dirty="0">
                <a:latin typeface="华文中宋" panose="02010600040101010101" pitchFamily="2" charset="-122"/>
                <a:ea typeface="华文中宋" panose="02010600040101010101" pitchFamily="2" charset="-122"/>
                <a:cs typeface="Times New Roman" pitchFamily="18" charset="0"/>
              </a:rPr>
              <a:t>97</a:t>
            </a:r>
            <a:r>
              <a:rPr lang="zh-CN" altLang="en-US" sz="3200" b="1" dirty="0">
                <a:latin typeface="华文中宋" panose="02010600040101010101" pitchFamily="2" charset="-122"/>
                <a:ea typeface="华文中宋" panose="02010600040101010101" pitchFamily="2" charset="-122"/>
                <a:cs typeface="Times New Roman" pitchFamily="18" charset="0"/>
              </a:rPr>
              <a:t>件事</a:t>
            </a:r>
            <a:endParaRPr lang="en-US" altLang="zh-CN" sz="3200" b="1" dirty="0">
              <a:latin typeface="华文中宋" panose="02010600040101010101" pitchFamily="2" charset="-122"/>
              <a:ea typeface="华文中宋" panose="02010600040101010101" pitchFamily="2" charset="-122"/>
              <a:cs typeface="Times New Roman" pitchFamily="18" charset="0"/>
            </a:endParaRPr>
          </a:p>
          <a:p>
            <a:pPr eaLnBrk="1" hangingPunct="1">
              <a:buFontTx/>
              <a:buNone/>
            </a:pPr>
            <a:endParaRPr lang="zh-CN" altLang="en-US" kern="0" dirty="0">
              <a:solidFill>
                <a:schemeClr val="folHlink"/>
              </a:solidFill>
            </a:endParaRPr>
          </a:p>
          <a:p>
            <a:pPr eaLnBrk="1" hangingPunct="1"/>
            <a:endParaRPr lang="en-US" altLang="zh-CN" kern="0" dirty="0">
              <a:solidFill>
                <a:schemeClr val="folHlink"/>
              </a:solidFill>
            </a:endParaRPr>
          </a:p>
        </p:txBody>
      </p:sp>
      <p:graphicFrame>
        <p:nvGraphicFramePr>
          <p:cNvPr id="2" name="对象 1"/>
          <p:cNvGraphicFramePr>
            <a:graphicFrameLocks noChangeAspect="1"/>
          </p:cNvGraphicFramePr>
          <p:nvPr>
            <p:extLst>
              <p:ext uri="{D42A27DB-BD31-4B8C-83A1-F6EECF244321}">
                <p14:modId xmlns:p14="http://schemas.microsoft.com/office/powerpoint/2010/main" val="3597001743"/>
              </p:ext>
            </p:extLst>
          </p:nvPr>
        </p:nvGraphicFramePr>
        <p:xfrm>
          <a:off x="795837" y="1966447"/>
          <a:ext cx="7020013" cy="2736304"/>
        </p:xfrm>
        <a:graphic>
          <a:graphicData uri="http://schemas.openxmlformats.org/presentationml/2006/ole">
            <mc:AlternateContent xmlns:mc="http://schemas.openxmlformats.org/markup-compatibility/2006">
              <mc:Choice xmlns:v="urn:schemas-microsoft-com:vml" Requires="v">
                <p:oleObj spid="_x0000_s1327" name="文档" r:id="rId4" imgW="5261479" imgH="8499319" progId="Word.Document.12">
                  <p:embed/>
                </p:oleObj>
              </mc:Choice>
              <mc:Fallback>
                <p:oleObj name="文档" r:id="rId4" imgW="5261479" imgH="8499319" progId="Word.Document.12">
                  <p:embed/>
                  <p:pic>
                    <p:nvPicPr>
                      <p:cNvPr id="0" name=""/>
                      <p:cNvPicPr/>
                      <p:nvPr/>
                    </p:nvPicPr>
                    <p:blipFill>
                      <a:blip r:embed="rId5"/>
                      <a:stretch>
                        <a:fillRect/>
                      </a:stretch>
                    </p:blipFill>
                    <p:spPr>
                      <a:xfrm>
                        <a:off x="795837" y="1966447"/>
                        <a:ext cx="7020013" cy="2736304"/>
                      </a:xfrm>
                      <a:prstGeom prst="rect">
                        <a:avLst/>
                      </a:prstGeom>
                    </p:spPr>
                  </p:pic>
                </p:oleObj>
              </mc:Fallback>
            </mc:AlternateContent>
          </a:graphicData>
        </a:graphic>
      </p:graphicFrame>
      <p:graphicFrame>
        <p:nvGraphicFramePr>
          <p:cNvPr id="5" name="对象 4"/>
          <p:cNvGraphicFramePr>
            <a:graphicFrameLocks noChangeAspect="1"/>
          </p:cNvGraphicFramePr>
          <p:nvPr>
            <p:extLst>
              <p:ext uri="{D42A27DB-BD31-4B8C-83A1-F6EECF244321}">
                <p14:modId xmlns:p14="http://schemas.microsoft.com/office/powerpoint/2010/main" val="3565345955"/>
              </p:ext>
            </p:extLst>
          </p:nvPr>
        </p:nvGraphicFramePr>
        <p:xfrm>
          <a:off x="8014448" y="1124744"/>
          <a:ext cx="3580313" cy="4896544"/>
        </p:xfrm>
        <a:graphic>
          <a:graphicData uri="http://schemas.openxmlformats.org/presentationml/2006/ole">
            <mc:AlternateContent xmlns:mc="http://schemas.openxmlformats.org/markup-compatibility/2006">
              <mc:Choice xmlns:v="urn:schemas-microsoft-com:vml" Requires="v">
                <p:oleObj spid="_x0000_s1328" name="Acrobat Document" r:id="rId6" imgW="6124430" imgH="9877425" progId="Acrobat.Document.DC">
                  <p:embed/>
                </p:oleObj>
              </mc:Choice>
              <mc:Fallback>
                <p:oleObj name="Acrobat Document" r:id="rId6" imgW="6124430" imgH="9877425" progId="Acrobat.Document.DC">
                  <p:embed/>
                  <p:pic>
                    <p:nvPicPr>
                      <p:cNvPr id="0" name=""/>
                      <p:cNvPicPr/>
                      <p:nvPr/>
                    </p:nvPicPr>
                    <p:blipFill>
                      <a:blip r:embed="rId7"/>
                      <a:stretch>
                        <a:fillRect/>
                      </a:stretch>
                    </p:blipFill>
                    <p:spPr>
                      <a:xfrm>
                        <a:off x="8014448" y="1124744"/>
                        <a:ext cx="3580313" cy="4896544"/>
                      </a:xfrm>
                      <a:prstGeom prst="rect">
                        <a:avLst/>
                      </a:prstGeom>
                    </p:spPr>
                  </p:pic>
                </p:oleObj>
              </mc:Fallback>
            </mc:AlternateContent>
          </a:graphicData>
        </a:graphic>
      </p:graphicFrame>
      <p:sp>
        <p:nvSpPr>
          <p:cNvPr id="4" name="文本框 3">
            <a:extLst>
              <a:ext uri="{FF2B5EF4-FFF2-40B4-BE49-F238E27FC236}">
                <a16:creationId xmlns:a16="http://schemas.microsoft.com/office/drawing/2014/main" id="{06F997EF-F735-4EC2-9A7F-84347B8C2FB1}"/>
              </a:ext>
            </a:extLst>
          </p:cNvPr>
          <p:cNvSpPr txBox="1"/>
          <p:nvPr/>
        </p:nvSpPr>
        <p:spPr>
          <a:xfrm>
            <a:off x="633195" y="4838356"/>
            <a:ext cx="7263004" cy="1323439"/>
          </a:xfrm>
          <a:prstGeom prst="rect">
            <a:avLst/>
          </a:prstGeom>
          <a:noFill/>
        </p:spPr>
        <p:txBody>
          <a:bodyPr wrap="square" rtlCol="0">
            <a:spAutoFit/>
          </a:bodyPr>
          <a:lstStyle/>
          <a:p>
            <a:r>
              <a:rPr lang="en-US" altLang="zh-CN" sz="2000" b="1" dirty="0">
                <a:solidFill>
                  <a:srgbClr val="C00000"/>
                </a:solidFill>
              </a:rPr>
              <a:t>Homework</a:t>
            </a:r>
            <a:r>
              <a:rPr lang="zh-CN" altLang="en-US" sz="2000" b="1" dirty="0">
                <a:solidFill>
                  <a:srgbClr val="C00000"/>
                </a:solidFill>
              </a:rPr>
              <a:t>：</a:t>
            </a:r>
            <a:r>
              <a:rPr lang="zh-CN" altLang="en-US" sz="2000" b="1" dirty="0"/>
              <a:t>试列举出你认为</a:t>
            </a:r>
            <a:r>
              <a:rPr lang="en-US" altLang="zh-CN" sz="2000" b="1" dirty="0"/>
              <a:t>10</a:t>
            </a:r>
            <a:r>
              <a:rPr lang="zh-CN" altLang="en-US" sz="2000" b="1" dirty="0"/>
              <a:t>件重要的事情，并简要说明为什么？</a:t>
            </a:r>
            <a:endParaRPr lang="en-US" altLang="zh-CN" sz="2000" b="1" dirty="0"/>
          </a:p>
          <a:p>
            <a:r>
              <a:rPr lang="en-US" altLang="zh-CN" sz="2000" b="1" dirty="0">
                <a:solidFill>
                  <a:srgbClr val="C00000"/>
                </a:solidFill>
              </a:rPr>
              <a:t>Deadline</a:t>
            </a:r>
            <a:r>
              <a:rPr lang="zh-CN" altLang="en-US" sz="2000" b="1" dirty="0">
                <a:solidFill>
                  <a:srgbClr val="C00000"/>
                </a:solidFill>
              </a:rPr>
              <a:t>：</a:t>
            </a:r>
            <a:r>
              <a:rPr lang="zh-CN" altLang="en-US" sz="2000" b="1" dirty="0"/>
              <a:t>下周一</a:t>
            </a:r>
            <a:r>
              <a:rPr lang="zh-CN" altLang="en-US" sz="2000" b="1" dirty="0">
                <a:highlight>
                  <a:srgbClr val="FFFF00"/>
                </a:highlight>
              </a:rPr>
              <a:t>（</a:t>
            </a:r>
            <a:r>
              <a:rPr lang="en-US" altLang="zh-CN" sz="2000" b="1" dirty="0">
                <a:highlight>
                  <a:srgbClr val="FFFF00"/>
                </a:highlight>
              </a:rPr>
              <a:t>2024.3.25</a:t>
            </a:r>
            <a:r>
              <a:rPr lang="zh-CN" altLang="en-US" sz="2000" b="1" dirty="0">
                <a:highlight>
                  <a:srgbClr val="FFFF00"/>
                </a:highlight>
              </a:rPr>
              <a:t>）</a:t>
            </a:r>
            <a:r>
              <a:rPr lang="zh-CN" altLang="en-US" sz="2000" b="1" dirty="0"/>
              <a:t>前提交至</a:t>
            </a:r>
            <a:r>
              <a:rPr lang="en-US" altLang="zh-CN" sz="2000" b="1" dirty="0"/>
              <a:t>FTP</a:t>
            </a:r>
            <a:r>
              <a:rPr lang="zh-CN" altLang="en-US" sz="2000" b="1" dirty="0"/>
              <a:t>。作业文件命名同以前。</a:t>
            </a:r>
          </a:p>
        </p:txBody>
      </p:sp>
    </p:spTree>
    <p:extLst>
      <p:ext uri="{BB962C8B-B14F-4D97-AF65-F5344CB8AC3E}">
        <p14:creationId xmlns:p14="http://schemas.microsoft.com/office/powerpoint/2010/main" val="2186348836"/>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图片 4"/>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41270" y="-113084"/>
            <a:ext cx="12233270" cy="35283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a:extLst>
              <a:ext uri="{FF2B5EF4-FFF2-40B4-BE49-F238E27FC236}">
                <a16:creationId xmlns:a16="http://schemas.microsoft.com/office/drawing/2014/main" id="{276BE7D9-CBCD-4242-855B-F6C665F38925}"/>
              </a:ext>
            </a:extLst>
          </p:cNvPr>
          <p:cNvSpPr/>
          <p:nvPr/>
        </p:nvSpPr>
        <p:spPr>
          <a:xfrm>
            <a:off x="911424" y="3212976"/>
            <a:ext cx="11280576" cy="1446550"/>
          </a:xfrm>
          <a:prstGeom prst="rect">
            <a:avLst/>
          </a:prstGeom>
        </p:spPr>
        <p:txBody>
          <a:bodyPr wrap="square">
            <a:spAutoFit/>
          </a:bodyPr>
          <a:lstStyle/>
          <a:p>
            <a:pPr algn="ctr"/>
            <a:r>
              <a:rPr lang="en-US" altLang="zh-CN" sz="88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88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cSld>
  <p:clrMapOvr>
    <a:masterClrMapping/>
  </p:clrMapOvr>
  <p:transition>
    <p:fade thruBlk="1"/>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0"/>
          </p:nvPr>
        </p:nvSpPr>
        <p:spPr/>
        <p:txBody>
          <a:bodyPr/>
          <a:lstStyle/>
          <a:p>
            <a:r>
              <a:rPr lang="en-US" altLang="zh-CN" dirty="0">
                <a:latin typeface="+mn-lt"/>
              </a:rPr>
              <a:t>Chapter One  </a:t>
            </a:r>
            <a:r>
              <a:rPr lang="zh-CN" altLang="en-US" dirty="0">
                <a:latin typeface="+mn-lt"/>
              </a:rPr>
              <a:t>概述</a:t>
            </a:r>
          </a:p>
        </p:txBody>
      </p:sp>
      <p:sp>
        <p:nvSpPr>
          <p:cNvPr id="6" name="Rectangle 3"/>
          <p:cNvSpPr txBox="1">
            <a:spLocks noChangeArrowheads="1"/>
          </p:cNvSpPr>
          <p:nvPr/>
        </p:nvSpPr>
        <p:spPr>
          <a:xfrm>
            <a:off x="504056" y="926138"/>
            <a:ext cx="10992544" cy="5599206"/>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en-US" altLang="zh-CN" sz="3600" b="1" dirty="0">
                <a:solidFill>
                  <a:srgbClr val="A61D38"/>
                </a:solidFill>
                <a:ea typeface="黑体" panose="02010609060101010101" pitchFamily="49" charset="-122"/>
                <a:cs typeface="Times New Roman" pitchFamily="18" charset="0"/>
              </a:rPr>
              <a:t>Contents</a:t>
            </a:r>
            <a:r>
              <a:rPr lang="zh-CN" altLang="en-US" sz="3600" b="1" dirty="0">
                <a:solidFill>
                  <a:srgbClr val="A61D38"/>
                </a:solidFill>
                <a:ea typeface="黑体" panose="02010609060101010101" pitchFamily="49" charset="-122"/>
                <a:cs typeface="Times New Roman" pitchFamily="18" charset="0"/>
              </a:rPr>
              <a:t>：</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§1.1 </a:t>
            </a:r>
            <a:r>
              <a:rPr lang="zh-CN" altLang="en-US" sz="3200" b="1" kern="0" dirty="0">
                <a:latin typeface="华文中宋" panose="02010600040101010101" pitchFamily="2" charset="-122"/>
                <a:ea typeface="华文中宋" panose="02010600040101010101" pitchFamily="2" charset="-122"/>
              </a:rPr>
              <a:t>软件体系结构的发展</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§1.2 </a:t>
            </a:r>
            <a:r>
              <a:rPr lang="zh-CN" altLang="en-US" sz="3200" b="1" kern="0" dirty="0">
                <a:latin typeface="华文中宋" panose="02010600040101010101" pitchFamily="2" charset="-122"/>
                <a:ea typeface="华文中宋" panose="02010600040101010101" pitchFamily="2" charset="-122"/>
              </a:rPr>
              <a:t>当前的软件设计</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§1.3 </a:t>
            </a:r>
            <a:r>
              <a:rPr lang="zh-CN" altLang="en-US" sz="3200" b="1" kern="0" dirty="0">
                <a:latin typeface="华文中宋" panose="02010600040101010101" pitchFamily="2" charset="-122"/>
                <a:ea typeface="华文中宋" panose="02010600040101010101" pitchFamily="2" charset="-122"/>
              </a:rPr>
              <a:t>软件设计的层次</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§1.4 </a:t>
            </a:r>
            <a:r>
              <a:rPr lang="zh-CN" altLang="en-US" sz="3200" b="1" kern="0" dirty="0">
                <a:latin typeface="华文中宋" panose="02010600040101010101" pitchFamily="2" charset="-122"/>
                <a:ea typeface="华文中宋" panose="02010600040101010101" pitchFamily="2" charset="-122"/>
              </a:rPr>
              <a:t>体系结构与软件的工程设计</a:t>
            </a:r>
          </a:p>
          <a:p>
            <a:pPr marL="457176" lvl="1" indent="0" eaLnBrk="1" hangingPunct="1">
              <a:lnSpc>
                <a:spcPct val="150000"/>
              </a:lnSpc>
              <a:buNone/>
            </a:pPr>
            <a:r>
              <a:rPr lang="en-US" altLang="zh-CN" sz="3200" b="1" kern="0" dirty="0">
                <a:latin typeface="华文中宋" panose="02010600040101010101" pitchFamily="2" charset="-122"/>
                <a:ea typeface="华文中宋" panose="02010600040101010101" pitchFamily="2" charset="-122"/>
              </a:rPr>
              <a:t>§1.5 </a:t>
            </a:r>
            <a:r>
              <a:rPr lang="zh-CN" altLang="en-US" sz="3200" b="1" kern="0" dirty="0">
                <a:latin typeface="华文中宋" panose="02010600040101010101" pitchFamily="2" charset="-122"/>
                <a:ea typeface="华文中宋" panose="02010600040101010101" pitchFamily="2" charset="-122"/>
              </a:rPr>
              <a:t>软件体系结构的知识体系</a:t>
            </a:r>
          </a:p>
        </p:txBody>
      </p:sp>
    </p:spTree>
    <p:extLst>
      <p:ext uri="{BB962C8B-B14F-4D97-AF65-F5344CB8AC3E}">
        <p14:creationId xmlns:p14="http://schemas.microsoft.com/office/powerpoint/2010/main" val="2547903527"/>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p:txBody>
          <a:bodyPr/>
          <a:lstStyle/>
          <a:p>
            <a:r>
              <a:rPr lang="en-US" altLang="zh-CN" dirty="0">
                <a:latin typeface="宋体" panose="02010600030101010101" pitchFamily="2" charset="-122"/>
              </a:rPr>
              <a:t>§1.1 </a:t>
            </a:r>
            <a:r>
              <a:rPr lang="zh-CN" altLang="en-US" dirty="0"/>
              <a:t>软件体系结构的发展</a:t>
            </a:r>
          </a:p>
        </p:txBody>
      </p:sp>
      <p:sp>
        <p:nvSpPr>
          <p:cNvPr id="8" name="Rectangle 3"/>
          <p:cNvSpPr txBox="1">
            <a:spLocks noChangeArrowheads="1"/>
          </p:cNvSpPr>
          <p:nvPr/>
        </p:nvSpPr>
        <p:spPr>
          <a:xfrm>
            <a:off x="695400" y="926138"/>
            <a:ext cx="11208568" cy="5815230"/>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00000"/>
              </a:lnSpc>
              <a:buFont typeface="Wingdings" panose="05000000000000000000" pitchFamily="2" charset="2"/>
              <a:buChar char="n"/>
            </a:pPr>
            <a:r>
              <a:rPr lang="en-US" altLang="zh-CN" sz="2800" b="1"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SA</a:t>
            </a:r>
            <a:r>
              <a:rPr lang="zh-CN" altLang="en-US" sz="2800" b="1"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rPr>
              <a:t>发展</a:t>
            </a:r>
            <a:endParaRPr lang="en-US" altLang="zh-CN" sz="2800" b="1" dirty="0">
              <a:solidFill>
                <a:srgbClr val="A61D38"/>
              </a:solidFill>
              <a:latin typeface="Times New Roman" panose="02020603050405020304" pitchFamily="18" charset="0"/>
              <a:ea typeface="华文中宋" panose="02010600040101010101" pitchFamily="2" charset="-122"/>
              <a:cs typeface="Times New Roman" panose="02020603050405020304" pitchFamily="18" charset="0"/>
            </a:endParaRPr>
          </a:p>
          <a:p>
            <a:pPr marL="1085813" lvl="1" indent="-342900" eaLnBrk="1" hangingPunct="1">
              <a:lnSpc>
                <a:spcPct val="100000"/>
              </a:lnSpc>
              <a:buFont typeface="Wingdings" panose="05000000000000000000" pitchFamily="2" charset="2"/>
              <a:buChar char="u"/>
            </a:pPr>
            <a:r>
              <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rPr>
              <a:t>1990’s</a:t>
            </a:r>
            <a:r>
              <a:rPr lang="zh-CN" altLang="en-US" sz="2400" b="1" kern="0" dirty="0">
                <a:latin typeface="Times New Roman" panose="02020603050405020304" pitchFamily="18" charset="0"/>
                <a:ea typeface="华文中宋" panose="02010600040101010101" pitchFamily="2" charset="-122"/>
                <a:cs typeface="Times New Roman" panose="02020603050405020304" pitchFamily="18" charset="0"/>
              </a:rPr>
              <a:t>之前</a:t>
            </a:r>
            <a:endPar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endParaRP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使用非正式的框图；</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依靠专家的特定经验；</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不规范、多样地使用体系结构模式和风格。</a:t>
            </a:r>
          </a:p>
          <a:p>
            <a:pPr marL="1085813" lvl="1" indent="-342900" eaLnBrk="1" hangingPunct="1">
              <a:lnSpc>
                <a:spcPct val="100000"/>
              </a:lnSpc>
              <a:buFont typeface="Wingdings" panose="05000000000000000000" pitchFamily="2" charset="2"/>
              <a:buChar char="u"/>
            </a:pPr>
            <a:r>
              <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rPr>
              <a:t>1990’s</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认识到了体系结构的价值；</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开发过程中要求体系结构文档，并开始体系结构评审；</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产品化、商业化的体系结构标准和组件集成框架开始出现；</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规范化体系结构设计中的词汇、符号和工具；</a:t>
            </a:r>
          </a:p>
          <a:p>
            <a:pPr lvl="2" eaLnBrk="1" hangingPunct="1">
              <a:spcBef>
                <a:spcPts val="0"/>
              </a:spcBef>
            </a:pPr>
            <a:r>
              <a:rPr lang="zh-CN" altLang="en-US" sz="2400" kern="0" dirty="0">
                <a:latin typeface="华文楷体" panose="02010600040101010101" pitchFamily="2" charset="-122"/>
                <a:ea typeface="华文楷体" panose="02010600040101010101" pitchFamily="2" charset="-122"/>
                <a:cs typeface="Times New Roman" panose="02020603050405020304" pitchFamily="18" charset="0"/>
              </a:rPr>
              <a:t>软件体系结构的书籍和课程。</a:t>
            </a:r>
          </a:p>
          <a:p>
            <a:pPr marL="1085813" lvl="1" indent="-342900" eaLnBrk="1" hangingPunct="1">
              <a:lnSpc>
                <a:spcPct val="100000"/>
              </a:lnSpc>
              <a:buFont typeface="Wingdings" panose="05000000000000000000" pitchFamily="2" charset="2"/>
              <a:buChar char="u"/>
            </a:pPr>
            <a:r>
              <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rPr>
              <a:t>2000’</a:t>
            </a:r>
            <a:r>
              <a:rPr lang="zh-CN" altLang="en-US" sz="2400" b="1" kern="0" dirty="0">
                <a:latin typeface="Times New Roman" panose="02020603050405020304" pitchFamily="18" charset="0"/>
                <a:ea typeface="华文中宋" panose="02010600040101010101" pitchFamily="2" charset="-122"/>
                <a:cs typeface="Times New Roman" panose="02020603050405020304" pitchFamily="18" charset="0"/>
              </a:rPr>
              <a:t>后</a:t>
            </a:r>
            <a:endParaRPr lang="en-US" altLang="zh-CN" sz="2400" b="1" kern="0" dirty="0">
              <a:latin typeface="Times New Roman" panose="02020603050405020304" pitchFamily="18" charset="0"/>
              <a:ea typeface="华文中宋" panose="02010600040101010101" pitchFamily="2" charset="-122"/>
              <a:cs typeface="Times New Roman" panose="02020603050405020304" pitchFamily="18" charset="0"/>
            </a:endParaRPr>
          </a:p>
          <a:p>
            <a:pPr lvl="2" eaLnBrk="1" hangingPunct="1"/>
            <a:r>
              <a:rPr lang="zh-CN" altLang="en-US" sz="2400" kern="0" dirty="0">
                <a:latin typeface="Times New Roman" panose="02020603050405020304" pitchFamily="18" charset="0"/>
                <a:ea typeface="华文中宋" panose="02010600040101010101" pitchFamily="2" charset="-122"/>
                <a:cs typeface="Times New Roman" panose="02020603050405020304" pitchFamily="18" charset="0"/>
              </a:rPr>
              <a:t>？</a:t>
            </a:r>
          </a:p>
          <a:p>
            <a:pPr eaLnBrk="1" hangingPunct="1">
              <a:lnSpc>
                <a:spcPct val="90000"/>
              </a:lnSpc>
            </a:pPr>
            <a:endParaRPr lang="zh-CN" altLang="en-US" sz="2400" kern="0" dirty="0"/>
          </a:p>
        </p:txBody>
      </p:sp>
      <p:pic>
        <p:nvPicPr>
          <p:cNvPr id="4" name="Picture 4">
            <a:extLst>
              <a:ext uri="{FF2B5EF4-FFF2-40B4-BE49-F238E27FC236}">
                <a16:creationId xmlns:a16="http://schemas.microsoft.com/office/drawing/2014/main" id="{44214C1E-6732-41A8-932F-B669C137A67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7511480" y="1082540"/>
            <a:ext cx="4680520" cy="2994531"/>
          </a:xfrm>
          <a:prstGeom prst="rect">
            <a:avLst/>
          </a:prstGeom>
          <a:noFill/>
        </p:spPr>
      </p:pic>
    </p:spTree>
    <p:extLst>
      <p:ext uri="{BB962C8B-B14F-4D97-AF65-F5344CB8AC3E}">
        <p14:creationId xmlns:p14="http://schemas.microsoft.com/office/powerpoint/2010/main" val="483439010"/>
      </p:ext>
    </p:extLst>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p:txBody>
          <a:bodyPr/>
          <a:lstStyle/>
          <a:p>
            <a:r>
              <a:rPr lang="en-US" altLang="zh-CN" dirty="0">
                <a:latin typeface="宋体" panose="02010600030101010101" pitchFamily="2" charset="-122"/>
              </a:rPr>
              <a:t>§1.1 </a:t>
            </a:r>
            <a:r>
              <a:rPr lang="zh-CN" altLang="en-US" dirty="0"/>
              <a:t>软件体系结构的发展</a:t>
            </a:r>
          </a:p>
        </p:txBody>
      </p:sp>
      <p:sp>
        <p:nvSpPr>
          <p:cNvPr id="7" name="Rectangle 3"/>
          <p:cNvSpPr txBox="1">
            <a:spLocks noChangeArrowheads="1"/>
          </p:cNvSpPr>
          <p:nvPr/>
        </p:nvSpPr>
        <p:spPr>
          <a:xfrm>
            <a:off x="457200" y="1124744"/>
            <a:ext cx="11255424" cy="5472608"/>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80000"/>
              </a:lnSpc>
              <a:buFont typeface="Wingdings" panose="05000000000000000000" pitchFamily="2" charset="2"/>
              <a:buChar char="n"/>
            </a:pPr>
            <a:r>
              <a:rPr lang="zh-CN" altLang="en-US" sz="2800" b="1" dirty="0">
                <a:solidFill>
                  <a:srgbClr val="A61D38"/>
                </a:solidFill>
                <a:latin typeface="黑体" panose="02010609060101010101" pitchFamily="49" charset="-122"/>
                <a:ea typeface="黑体" panose="02010609060101010101" pitchFamily="49" charset="-122"/>
                <a:cs typeface="Times New Roman" pitchFamily="18" charset="0"/>
              </a:rPr>
              <a:t>软件体系结构构成</a:t>
            </a:r>
          </a:p>
          <a:p>
            <a:pPr lvl="1" eaLnBrk="1" hangingPunct="1">
              <a:lnSpc>
                <a:spcPct val="80000"/>
              </a:lnSpc>
              <a:buFont typeface="Wingdings" panose="05000000000000000000" pitchFamily="2" charset="2"/>
              <a:buChar char="u"/>
            </a:pPr>
            <a:r>
              <a:rPr lang="zh-CN" altLang="en-US" sz="2400" kern="0" dirty="0">
                <a:ea typeface="华文中宋" panose="02010600040101010101" pitchFamily="2" charset="-122"/>
              </a:rPr>
              <a:t>软件体系结构定义了软件的局部和总体计算部件的构成，以及这些</a:t>
            </a:r>
            <a:r>
              <a:rPr lang="zh-CN" altLang="en-US" sz="2400" b="1" u="sng" kern="0" dirty="0">
                <a:solidFill>
                  <a:srgbClr val="FF0000"/>
                </a:solidFill>
                <a:ea typeface="华文中宋" panose="02010600040101010101" pitchFamily="2" charset="-122"/>
              </a:rPr>
              <a:t>部件</a:t>
            </a:r>
            <a:r>
              <a:rPr lang="zh-CN" altLang="en-US" sz="2400" kern="0" dirty="0">
                <a:ea typeface="华文中宋" panose="02010600040101010101" pitchFamily="2" charset="-122"/>
              </a:rPr>
              <a:t>之间的</a:t>
            </a:r>
            <a:r>
              <a:rPr lang="zh-CN" altLang="en-US" sz="2400" b="1" u="sng" kern="0" dirty="0">
                <a:solidFill>
                  <a:srgbClr val="FF0000"/>
                </a:solidFill>
                <a:ea typeface="华文中宋" panose="02010600040101010101" pitchFamily="2" charset="-122"/>
              </a:rPr>
              <a:t>相互作用关系</a:t>
            </a:r>
            <a:r>
              <a:rPr lang="zh-CN" altLang="en-US" sz="2400" kern="0" dirty="0">
                <a:ea typeface="华文中宋" panose="02010600040101010101" pitchFamily="2" charset="-122"/>
              </a:rPr>
              <a:t>。</a:t>
            </a:r>
          </a:p>
          <a:p>
            <a:pPr lvl="1" eaLnBrk="1" hangingPunct="1">
              <a:lnSpc>
                <a:spcPct val="80000"/>
              </a:lnSpc>
              <a:buFont typeface="Wingdings" panose="05000000000000000000" pitchFamily="2" charset="2"/>
              <a:buChar char="u"/>
            </a:pPr>
            <a:r>
              <a:rPr lang="zh-CN" altLang="en-US" sz="2400" kern="0" dirty="0">
                <a:highlight>
                  <a:srgbClr val="FFFF00"/>
                </a:highlight>
                <a:ea typeface="华文中宋" panose="02010600040101010101" pitchFamily="2" charset="-122"/>
              </a:rPr>
              <a:t>总的来看，体系结构是由结构和功能各异、相互作用的部件集合，按照层次构成的。</a:t>
            </a:r>
          </a:p>
          <a:p>
            <a:pPr lvl="2" eaLnBrk="1" hangingPunct="1">
              <a:spcBef>
                <a:spcPts val="0"/>
              </a:spcBef>
            </a:pPr>
            <a:r>
              <a:rPr lang="zh-CN" altLang="en-US" sz="2000" kern="0" dirty="0">
                <a:latin typeface="华文楷体" panose="02010600040101010101" pitchFamily="2" charset="-122"/>
                <a:ea typeface="华文楷体" panose="02010600040101010101" pitchFamily="2" charset="-122"/>
              </a:rPr>
              <a:t>体系结构的各组成部分应该易于被重用以组成更大的或者新的系统</a:t>
            </a:r>
          </a:p>
          <a:p>
            <a:pPr lvl="2" eaLnBrk="1" hangingPunct="1">
              <a:spcBef>
                <a:spcPts val="0"/>
              </a:spcBef>
            </a:pPr>
            <a:r>
              <a:rPr lang="zh-CN" altLang="en-US" sz="2000" kern="0" dirty="0">
                <a:latin typeface="华文楷体" panose="02010600040101010101" pitchFamily="2" charset="-122"/>
                <a:ea typeface="华文楷体" panose="02010600040101010101" pitchFamily="2" charset="-122"/>
              </a:rPr>
              <a:t>层次的规范性便于进行系统功能和非功能性分析</a:t>
            </a:r>
            <a:endParaRPr lang="en-US" altLang="zh-CN" sz="2000" kern="0" dirty="0">
              <a:latin typeface="华文楷体" panose="02010600040101010101" pitchFamily="2" charset="-122"/>
              <a:ea typeface="华文楷体" panose="02010600040101010101" pitchFamily="2" charset="-122"/>
            </a:endParaRPr>
          </a:p>
          <a:p>
            <a:pPr lvl="2" eaLnBrk="1" hangingPunct="1">
              <a:lnSpc>
                <a:spcPct val="80000"/>
              </a:lnSpc>
            </a:pPr>
            <a:endParaRPr lang="zh-CN" altLang="en-US" sz="2000" kern="0" dirty="0">
              <a:ea typeface="华文中宋" panose="02010600040101010101" pitchFamily="2" charset="-122"/>
            </a:endParaRPr>
          </a:p>
          <a:p>
            <a:pPr lvl="1" eaLnBrk="1" hangingPunct="1">
              <a:lnSpc>
                <a:spcPct val="80000"/>
              </a:lnSpc>
              <a:buFont typeface="Wingdings" panose="05000000000000000000" pitchFamily="2" charset="2"/>
              <a:buChar char="u"/>
            </a:pPr>
            <a:r>
              <a:rPr lang="en-US" altLang="zh-CN" sz="2400" kern="0" dirty="0">
                <a:ea typeface="华文中宋" panose="02010600040101010101" pitchFamily="2" charset="-122"/>
              </a:rPr>
              <a:t>There is no standard, universally-accepted definition of the term, for software architecture is a field in its infancy, although its roots run deep in software engineering. </a:t>
            </a:r>
          </a:p>
          <a:p>
            <a:pPr lvl="1" eaLnBrk="1" hangingPunct="1">
              <a:lnSpc>
                <a:spcPct val="80000"/>
              </a:lnSpc>
              <a:buFont typeface="Wingdings" panose="05000000000000000000" pitchFamily="2" charset="2"/>
              <a:buChar char="u"/>
            </a:pPr>
            <a:r>
              <a:rPr lang="en-US" altLang="zh-CN" sz="2400" kern="0" dirty="0" err="1">
                <a:ea typeface="华文中宋" panose="02010600040101010101" pitchFamily="2" charset="-122"/>
              </a:rPr>
              <a:t>Garlan</a:t>
            </a:r>
            <a:r>
              <a:rPr lang="en-US" altLang="zh-CN" sz="2400" kern="0" dirty="0">
                <a:ea typeface="华文中宋" panose="02010600040101010101" pitchFamily="2" charset="-122"/>
              </a:rPr>
              <a:t> and Shaw</a:t>
            </a:r>
            <a:r>
              <a:rPr lang="zh-CN" altLang="en-US" sz="2400" kern="0" dirty="0">
                <a:ea typeface="华文中宋" panose="02010600040101010101" pitchFamily="2" charset="-122"/>
              </a:rPr>
              <a:t>对</a:t>
            </a:r>
            <a:r>
              <a:rPr lang="en-US" altLang="zh-CN" sz="2400" kern="0" dirty="0">
                <a:ea typeface="华文中宋" panose="02010600040101010101" pitchFamily="2" charset="-122"/>
              </a:rPr>
              <a:t>SA</a:t>
            </a:r>
            <a:r>
              <a:rPr lang="zh-CN" altLang="en-US" sz="2400" kern="0" dirty="0">
                <a:ea typeface="华文中宋" panose="02010600040101010101" pitchFamily="2" charset="-122"/>
              </a:rPr>
              <a:t>的定义可精简为：</a:t>
            </a:r>
            <a:br>
              <a:rPr lang="zh-CN" altLang="en-US" sz="2400" kern="0" dirty="0">
                <a:ea typeface="华文中宋" panose="02010600040101010101" pitchFamily="2" charset="-122"/>
              </a:rPr>
            </a:br>
            <a:br>
              <a:rPr lang="zh-CN" altLang="en-US" sz="2400" kern="0" dirty="0">
                <a:ea typeface="华文中宋" panose="02010600040101010101" pitchFamily="2" charset="-122"/>
              </a:rPr>
            </a:br>
            <a:r>
              <a:rPr lang="zh-CN" altLang="en-US" sz="2400" kern="0" dirty="0">
                <a:ea typeface="华文中宋" panose="02010600040101010101" pitchFamily="2" charset="-122"/>
              </a:rPr>
              <a:t>体系结构 </a:t>
            </a:r>
            <a:r>
              <a:rPr lang="en-US" altLang="zh-CN" sz="2400" kern="0" dirty="0">
                <a:ea typeface="华文中宋" panose="02010600040101010101" pitchFamily="2" charset="-122"/>
              </a:rPr>
              <a:t>= </a:t>
            </a:r>
            <a:r>
              <a:rPr lang="zh-CN" altLang="en-US" sz="2400" kern="0" dirty="0">
                <a:ea typeface="华文中宋" panose="02010600040101010101" pitchFamily="2" charset="-122"/>
              </a:rPr>
              <a:t>组件 </a:t>
            </a:r>
            <a:r>
              <a:rPr lang="en-US" altLang="zh-CN" sz="2400" kern="0" dirty="0">
                <a:ea typeface="华文中宋" panose="02010600040101010101" pitchFamily="2" charset="-122"/>
              </a:rPr>
              <a:t>+ </a:t>
            </a:r>
            <a:r>
              <a:rPr lang="zh-CN" altLang="en-US" sz="2400" kern="0" dirty="0">
                <a:ea typeface="华文中宋" panose="02010600040101010101" pitchFamily="2" charset="-122"/>
              </a:rPr>
              <a:t>连接件 </a:t>
            </a:r>
            <a:r>
              <a:rPr lang="en-US" altLang="zh-CN" sz="2400" kern="0" dirty="0">
                <a:ea typeface="华文中宋" panose="02010600040101010101" pitchFamily="2" charset="-122"/>
              </a:rPr>
              <a:t>+ </a:t>
            </a:r>
            <a:r>
              <a:rPr lang="zh-CN" altLang="en-US" sz="2400" kern="0" dirty="0">
                <a:ea typeface="华文中宋" panose="02010600040101010101" pitchFamily="2" charset="-122"/>
              </a:rPr>
              <a:t>约束</a:t>
            </a:r>
            <a:br>
              <a:rPr lang="zh-CN" altLang="en-US" sz="2400" kern="0" dirty="0">
                <a:ea typeface="华文中宋" panose="02010600040101010101" pitchFamily="2" charset="-122"/>
              </a:rPr>
            </a:br>
            <a:r>
              <a:rPr lang="en-US" altLang="zh-CN" sz="2400" kern="0" dirty="0">
                <a:ea typeface="华文中宋" panose="02010600040101010101" pitchFamily="2" charset="-122"/>
              </a:rPr>
              <a:t>Architecture = Components + Connectors + Constrains</a:t>
            </a:r>
            <a:endParaRPr lang="zh-CN" altLang="en-US" sz="2400" kern="0" dirty="0">
              <a:ea typeface="华文中宋" panose="02010600040101010101" pitchFamily="2" charset="-122"/>
            </a:endParaRPr>
          </a:p>
        </p:txBody>
      </p:sp>
    </p:spTree>
    <p:extLst>
      <p:ext uri="{BB962C8B-B14F-4D97-AF65-F5344CB8AC3E}">
        <p14:creationId xmlns:p14="http://schemas.microsoft.com/office/powerpoint/2010/main" val="1382434674"/>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内容占位符 2"/>
          <p:cNvSpPr>
            <a:spLocks noGrp="1"/>
          </p:cNvSpPr>
          <p:nvPr>
            <p:ph idx="10"/>
          </p:nvPr>
        </p:nvSpPr>
        <p:spPr/>
        <p:txBody>
          <a:bodyPr/>
          <a:lstStyle/>
          <a:p>
            <a:r>
              <a:rPr lang="en-US" altLang="zh-CN" dirty="0">
                <a:latin typeface="宋体" panose="02010600030101010101" pitchFamily="2" charset="-122"/>
              </a:rPr>
              <a:t>§1.1 </a:t>
            </a:r>
            <a:r>
              <a:rPr lang="zh-CN" altLang="en-US" dirty="0"/>
              <a:t>软件体系结构的发展</a:t>
            </a:r>
          </a:p>
        </p:txBody>
      </p:sp>
      <p:sp>
        <p:nvSpPr>
          <p:cNvPr id="8" name="Rectangle 3"/>
          <p:cNvSpPr txBox="1">
            <a:spLocks noChangeArrowheads="1"/>
          </p:cNvSpPr>
          <p:nvPr/>
        </p:nvSpPr>
        <p:spPr>
          <a:xfrm>
            <a:off x="623392" y="836712"/>
            <a:ext cx="11197244" cy="5616624"/>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eaLnBrk="1" hangingPunct="1">
              <a:lnSpc>
                <a:spcPct val="80000"/>
              </a:lnSpc>
              <a:buNone/>
              <a:defRPr/>
            </a:pPr>
            <a:endParaRPr lang="en-US" altLang="zh-CN" sz="2800" kern="0" dirty="0">
              <a:latin typeface="华文中宋" panose="02010600040101010101" pitchFamily="2" charset="-122"/>
              <a:ea typeface="华文中宋" panose="02010600040101010101" pitchFamily="2" charset="-122"/>
            </a:endParaRPr>
          </a:p>
          <a:p>
            <a:pPr eaLnBrk="1" hangingPunct="1">
              <a:lnSpc>
                <a:spcPct val="80000"/>
              </a:lnSpc>
              <a:buFont typeface="Wingdings" panose="05000000000000000000" pitchFamily="2" charset="2"/>
              <a:buChar char="n"/>
              <a:defRPr/>
            </a:pPr>
            <a:r>
              <a:rPr lang="zh-CN" altLang="en-US" sz="2800" kern="0" dirty="0">
                <a:latin typeface="华文中宋" panose="02010600040101010101" pitchFamily="2" charset="-122"/>
                <a:ea typeface="华文中宋" panose="02010600040101010101" pitchFamily="2" charset="-122"/>
              </a:rPr>
              <a:t>体系结构的类别</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概略型</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需求型</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设计型</a:t>
            </a:r>
          </a:p>
          <a:p>
            <a:pPr eaLnBrk="1" hangingPunct="1">
              <a:lnSpc>
                <a:spcPct val="80000"/>
              </a:lnSpc>
              <a:buFont typeface="Wingdings" panose="05000000000000000000" pitchFamily="2" charset="2"/>
              <a:buChar char="n"/>
              <a:defRPr/>
            </a:pPr>
            <a:r>
              <a:rPr lang="zh-CN" altLang="en-US" sz="2800" kern="0" dirty="0">
                <a:latin typeface="华文中宋" panose="02010600040101010101" pitchFamily="2" charset="-122"/>
                <a:ea typeface="华文中宋" panose="02010600040101010101" pitchFamily="2" charset="-122"/>
              </a:rPr>
              <a:t>体系结构的重要性</a:t>
            </a:r>
          </a:p>
          <a:p>
            <a:pPr lvl="1" eaLnBrk="1" hangingPunct="1">
              <a:lnSpc>
                <a:spcPct val="80000"/>
              </a:lnSpc>
              <a:buFont typeface="Wingdings" panose="05000000000000000000" pitchFamily="2" charset="2"/>
              <a:buChar char="u"/>
              <a:defRPr/>
            </a:pPr>
            <a:r>
              <a:rPr lang="zh-CN" altLang="en-US" sz="2400" kern="0" dirty="0">
                <a:latin typeface="华文中宋" panose="02010600040101010101" pitchFamily="2" charset="-122"/>
                <a:ea typeface="华文中宋" panose="02010600040101010101" pitchFamily="2" charset="-122"/>
              </a:rPr>
              <a:t>好的软件体系结构，是好的软件的必要条件。</a:t>
            </a:r>
          </a:p>
          <a:p>
            <a:pPr lvl="2" eaLnBrk="1" hangingPunct="1">
              <a:lnSpc>
                <a:spcPct val="150000"/>
              </a:lnSpc>
              <a:defRPr/>
            </a:pPr>
            <a:r>
              <a:rPr lang="zh-CN" altLang="en-US" sz="2000" kern="0" dirty="0">
                <a:ea typeface="华文中宋" panose="02010600040101010101" pitchFamily="2" charset="-122"/>
              </a:rPr>
              <a:t>“</a:t>
            </a:r>
            <a:r>
              <a:rPr lang="en-US" altLang="zh-CN" sz="2000" kern="0" dirty="0">
                <a:ea typeface="华文中宋" panose="02010600040101010101" pitchFamily="2" charset="-122"/>
              </a:rPr>
              <a:t>Good architectural design has always been a major factor in determining the success of a software system.”</a:t>
            </a:r>
          </a:p>
          <a:p>
            <a:pPr lvl="2" eaLnBrk="1" hangingPunct="1">
              <a:lnSpc>
                <a:spcPct val="150000"/>
              </a:lnSpc>
              <a:defRPr/>
            </a:pPr>
            <a:r>
              <a:rPr lang="zh-CN" altLang="en-US" sz="2000" kern="0" dirty="0">
                <a:latin typeface="华文中宋" panose="02010600040101010101" pitchFamily="2" charset="-122"/>
                <a:ea typeface="华文中宋" panose="02010600040101010101" pitchFamily="2" charset="-122"/>
              </a:rPr>
              <a:t>软件的生命周期：项目规划、需求分析、设计、实施、评估、维护、升级</a:t>
            </a:r>
            <a:r>
              <a:rPr lang="en-US" altLang="zh-CN" sz="2000" kern="0" dirty="0">
                <a:latin typeface="华文中宋" panose="02010600040101010101" pitchFamily="2" charset="-122"/>
                <a:ea typeface="华文中宋" panose="02010600040101010101" pitchFamily="2" charset="-122"/>
              </a:rPr>
              <a:t>……</a:t>
            </a:r>
          </a:p>
          <a:p>
            <a:pPr lvl="1" eaLnBrk="1" hangingPunct="1">
              <a:lnSpc>
                <a:spcPct val="150000"/>
              </a:lnSpc>
              <a:buFont typeface="Wingdings" panose="05000000000000000000" pitchFamily="2" charset="2"/>
              <a:buChar char="u"/>
              <a:defRPr/>
            </a:pPr>
            <a:r>
              <a:rPr lang="en-US" altLang="zh-CN" sz="2400" b="1" kern="0" dirty="0">
                <a:solidFill>
                  <a:schemeClr val="accent2"/>
                </a:solidFill>
                <a:latin typeface="华文中宋" panose="02010600040101010101" pitchFamily="2" charset="-122"/>
                <a:ea typeface="华文中宋" panose="02010600040101010101" pitchFamily="2" charset="-122"/>
              </a:rPr>
              <a:t>SA</a:t>
            </a:r>
            <a:r>
              <a:rPr lang="zh-CN" altLang="en-US" sz="2400" b="1" kern="0" dirty="0">
                <a:solidFill>
                  <a:schemeClr val="accent2"/>
                </a:solidFill>
                <a:latin typeface="华文中宋" panose="02010600040101010101" pitchFamily="2" charset="-122"/>
                <a:ea typeface="华文中宋" panose="02010600040101010101" pitchFamily="2" charset="-122"/>
              </a:rPr>
              <a:t>对</a:t>
            </a:r>
            <a:r>
              <a:rPr lang="en-US" altLang="zh-CN" sz="2400" b="1" kern="0" dirty="0">
                <a:solidFill>
                  <a:schemeClr val="accent2"/>
                </a:solidFill>
                <a:latin typeface="华文中宋" panose="02010600040101010101" pitchFamily="2" charset="-122"/>
                <a:ea typeface="华文中宋" panose="02010600040101010101" pitchFamily="2" charset="-122"/>
              </a:rPr>
              <a:t>SE</a:t>
            </a:r>
            <a:r>
              <a:rPr lang="zh-CN" altLang="en-US" sz="2400" b="1" kern="0" dirty="0">
                <a:solidFill>
                  <a:schemeClr val="accent2"/>
                </a:solidFill>
                <a:latin typeface="华文中宋" panose="02010600040101010101" pitchFamily="2" charset="-122"/>
                <a:ea typeface="华文中宋" panose="02010600040101010101" pitchFamily="2" charset="-122"/>
              </a:rPr>
              <a:t>的贡献表现在？</a:t>
            </a:r>
            <a:endParaRPr lang="en-US" altLang="zh-CN" sz="2400" b="1" kern="0" dirty="0">
              <a:solidFill>
                <a:schemeClr val="accent2"/>
              </a:solidFill>
              <a:latin typeface="华文中宋" panose="02010600040101010101" pitchFamily="2" charset="-122"/>
              <a:ea typeface="华文中宋" panose="02010600040101010101" pitchFamily="2" charset="-122"/>
            </a:endParaRPr>
          </a:p>
          <a:p>
            <a:pPr lvl="1" eaLnBrk="1" hangingPunct="1">
              <a:lnSpc>
                <a:spcPct val="80000"/>
              </a:lnSpc>
              <a:defRPr/>
            </a:pPr>
            <a:endParaRPr lang="en-US" altLang="zh-CN" sz="2400" kern="0" dirty="0">
              <a:latin typeface="华文中宋" panose="02010600040101010101" pitchFamily="2" charset="-122"/>
              <a:ea typeface="华文中宋" panose="02010600040101010101" pitchFamily="2" charset="-122"/>
            </a:endParaRPr>
          </a:p>
          <a:p>
            <a:pPr lvl="1" eaLnBrk="1" hangingPunct="1">
              <a:lnSpc>
                <a:spcPct val="80000"/>
              </a:lnSpc>
              <a:defRPr/>
            </a:pPr>
            <a:endParaRPr lang="zh-CN" altLang="en-US" sz="2400" kern="0" dirty="0"/>
          </a:p>
          <a:p>
            <a:pPr eaLnBrk="1" hangingPunct="1">
              <a:lnSpc>
                <a:spcPct val="80000"/>
              </a:lnSpc>
              <a:defRPr/>
            </a:pPr>
            <a:endParaRPr lang="zh-CN" altLang="en-US" sz="2800" kern="0" dirty="0"/>
          </a:p>
        </p:txBody>
      </p:sp>
    </p:spTree>
    <p:extLst>
      <p:ext uri="{BB962C8B-B14F-4D97-AF65-F5344CB8AC3E}">
        <p14:creationId xmlns:p14="http://schemas.microsoft.com/office/powerpoint/2010/main" val="613848513"/>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厦门大学">
  <a:themeElements>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暗香扑面">
      <a:majorFont>
        <a:latin typeface="Franklin Gothic Medium"/>
        <a:ea typeface=""/>
        <a:cs typeface=""/>
        <a:font script="Jpan" typeface="HG創英角ｺﾞｼｯｸUB"/>
        <a:font script="Hang" typeface="HY견고딕"/>
        <a:font script="Hans" typeface="微软雅黑"/>
        <a:font script="Hant" typeface="微軟正黑體"/>
        <a:font script="Arab" typeface="Arial Bold"/>
        <a:font script="Hebr" typeface="Arial Bold"/>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Bold"/>
        <a:font script="Uigh" typeface="Microsoft Uighur"/>
        <a:font script="Geor" typeface="Sylfaen"/>
      </a:majorFont>
      <a:minorFont>
        <a:latin typeface="Franklin Gothic Book"/>
        <a:ea typeface=""/>
        <a:cs typeface=""/>
        <a:font script="Jpan" typeface="HG創英角ｺﾞｼｯｸUB"/>
        <a:font script="Hang" typeface="맑은 고딕"/>
        <a:font script="Hans" typeface="黑体"/>
        <a:font script="Hant" typeface="新細明體"/>
        <a:font script="Arab" typeface="Arial"/>
        <a:font script="Hebr" typeface="Arial"/>
        <a:font script="Thai" typeface="Cordian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spDef>
    <a:lnDef>
      <a:spPr bwMode="auto">
        <a:xfrm>
          <a:off x="0" y="0"/>
          <a:ext cx="1" cy="1"/>
        </a:xfrm>
        <a:custGeom>
          <a:avLst/>
          <a:gdLst/>
          <a:ahLst/>
          <a:cxnLst/>
          <a:rect l="0" t="0" r="0" b="0"/>
          <a:pathLst/>
        </a:custGeom>
        <a:solidFill>
          <a:srgbClr val="EAEAEA"/>
        </a:solidFill>
        <a:ln w="12700" cap="flat" cmpd="sng" algn="ctr">
          <a:solidFill>
            <a:srgbClr val="133984"/>
          </a:solidFill>
          <a:prstDash val="solid"/>
          <a:round/>
          <a:headEnd type="none" w="med" len="med"/>
          <a:tailEnd type="none" w="med" len="med"/>
        </a:ln>
        <a:effectLst>
          <a:outerShdw dist="35921" dir="2700000" algn="ctr" rotWithShape="0">
            <a:schemeClr val="bg1"/>
          </a:outerShdw>
        </a:effectLst>
      </a:spPr>
      <a:bodyPr vert="horz" wrap="square" lIns="91440" tIns="54000" rIns="91440" bIns="45720" numCol="1" anchor="t" anchorCtr="1"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zh-CN" altLang="en-US" sz="3000" b="1" i="0" u="none" strike="noStrike" cap="none" normalizeH="0" baseline="0" smtClean="0">
            <a:ln>
              <a:noFill/>
            </a:ln>
            <a:solidFill>
              <a:srgbClr val="133984"/>
            </a:solidFill>
            <a:effectLst/>
            <a:latin typeface="Arial" charset="0"/>
            <a:ea typeface="黑体" pitchFamily="2" charset="-122"/>
          </a:defRPr>
        </a:defPPr>
      </a:lstStyle>
    </a:lnDef>
    <a:txDef>
      <a:spPr>
        <a:pattFill prst="pct5">
          <a:fgClr>
            <a:schemeClr val="accent1"/>
          </a:fgClr>
          <a:bgClr>
            <a:schemeClr val="bg1"/>
          </a:bgClr>
        </a:pattFill>
        <a:effectLst>
          <a:outerShdw blurRad="50800" dist="38100" dir="2700000" algn="tl" rotWithShape="0">
            <a:prstClr val="black">
              <a:alpha val="40000"/>
            </a:prstClr>
          </a:outerShdw>
        </a:effectLst>
      </a:spPr>
      <a:bodyPr wrap="square" rtlCol="0">
        <a:spAutoFit/>
      </a:bodyPr>
      <a:lstStyle>
        <a:defPPr algn="ctr">
          <a:defRPr sz="2000" b="1" dirty="0" smtClean="0">
            <a:solidFill>
              <a:srgbClr val="C00000"/>
            </a:solidFill>
            <a:latin typeface="微软雅黑" panose="020B0503020204020204" pitchFamily="34" charset="-122"/>
            <a:ea typeface="微软雅黑" panose="020B0503020204020204" pitchFamily="34" charset="-122"/>
          </a:defRPr>
        </a:defPPr>
      </a:lstStyle>
    </a:txDef>
  </a:objectDefaults>
  <a:extraClrSchemeLst>
    <a:extraClrScheme>
      <a:clrScheme name="中国发展论坛张杰校长报告070930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中国发展论坛张杰校长报告070930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中国发展论坛张杰校长报告070930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中国发展论坛张杰校长报告070930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中国发展论坛张杰校长报告070930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中国发展论坛张杰校长报告070930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中国发展论坛张杰校长报告070930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中国发展论坛张杰校长报告070930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中国发展论坛张杰校长报告070930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中国发展论坛张杰校长报告070930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中国发展论坛张杰校长报告070930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中国发展论坛张杰校长报告070930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28248</TotalTime>
  <Words>3292</Words>
  <Application>Microsoft Office PowerPoint</Application>
  <PresentationFormat>宽屏</PresentationFormat>
  <Paragraphs>484</Paragraphs>
  <Slides>51</Slides>
  <Notes>23</Notes>
  <HiddenSlides>0</HiddenSlides>
  <MMClips>0</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2</vt:i4>
      </vt:variant>
      <vt:variant>
        <vt:lpstr>幻灯片标题</vt:lpstr>
      </vt:variant>
      <vt:variant>
        <vt:i4>51</vt:i4>
      </vt:variant>
    </vt:vector>
  </HeadingPairs>
  <TitlesOfParts>
    <vt:vector size="78" baseType="lpstr">
      <vt:lpstr>Geneva</vt:lpstr>
      <vt:lpstr>Microsoft YaHei UI</vt:lpstr>
      <vt:lpstr>方正姚体</vt:lpstr>
      <vt:lpstr>仿宋</vt:lpstr>
      <vt:lpstr>黑体</vt:lpstr>
      <vt:lpstr>华文楷体</vt:lpstr>
      <vt:lpstr>华文隶书</vt:lpstr>
      <vt:lpstr>华文细黑</vt:lpstr>
      <vt:lpstr>华文新魏</vt:lpstr>
      <vt:lpstr>华文中宋</vt:lpstr>
      <vt:lpstr>楷体</vt:lpstr>
      <vt:lpstr>宋体</vt:lpstr>
      <vt:lpstr>微软雅黑</vt:lpstr>
      <vt:lpstr>Arial</vt:lpstr>
      <vt:lpstr>Arial Black</vt:lpstr>
      <vt:lpstr>Calibri Italic</vt:lpstr>
      <vt:lpstr>Franklin Gothic Book</vt:lpstr>
      <vt:lpstr>Ink Free</vt:lpstr>
      <vt:lpstr>Tahoma</vt:lpstr>
      <vt:lpstr>Times</vt:lpstr>
      <vt:lpstr>Times New Roman</vt:lpstr>
      <vt:lpstr>Verdana</vt:lpstr>
      <vt:lpstr>Wingdings</vt:lpstr>
      <vt:lpstr>Blank Presentation</vt:lpstr>
      <vt:lpstr>厦门大学</vt:lpstr>
      <vt:lpstr>文档</vt:lpstr>
      <vt:lpstr>Acrobat Document</vt:lpstr>
      <vt:lpstr>Software Architecture --- Perspective on an Emerging Discipline  软件体系结构 ------ 一门初露端倪的学科</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问题解决    途径思考</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GUMP</cp:lastModifiedBy>
  <cp:revision>2095</cp:revision>
  <cp:lastPrinted>2017-05-23T01:03:28Z</cp:lastPrinted>
  <dcterms:created xsi:type="dcterms:W3CDTF">2016-05-25T14:04:48Z</dcterms:created>
  <dcterms:modified xsi:type="dcterms:W3CDTF">2024-03-13T06:10:22Z</dcterms:modified>
</cp:coreProperties>
</file>